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88" r:id="rId3"/>
    <p:sldId id="300" r:id="rId4"/>
    <p:sldId id="287" r:id="rId5"/>
    <p:sldId id="301" r:id="rId6"/>
    <p:sldId id="291" r:id="rId7"/>
    <p:sldId id="298" r:id="rId8"/>
    <p:sldId id="302" r:id="rId9"/>
    <p:sldId id="303" r:id="rId10"/>
    <p:sldId id="292" r:id="rId11"/>
    <p:sldId id="299" r:id="rId12"/>
    <p:sldId id="293" r:id="rId13"/>
    <p:sldId id="304" r:id="rId14"/>
    <p:sldId id="305" r:id="rId15"/>
    <p:sldId id="296" r:id="rId16"/>
    <p:sldId id="306" r:id="rId17"/>
    <p:sldId id="307" r:id="rId18"/>
    <p:sldId id="308" r:id="rId19"/>
    <p:sldId id="309" r:id="rId20"/>
    <p:sldId id="286" r:id="rId21"/>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86E40C-7253-4C05-BE41-63C0AB4B844B}" v="65" dt="2023-08-09T10:37:49.7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8" autoAdjust="0"/>
    <p:restoredTop sz="94660"/>
  </p:normalViewPr>
  <p:slideViewPr>
    <p:cSldViewPr snapToGrid="0">
      <p:cViewPr varScale="1">
        <p:scale>
          <a:sx n="73" d="100"/>
          <a:sy n="73" d="100"/>
        </p:scale>
        <p:origin x="66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ardo Irarrazabal" userId="3a6c9aa5a8a63684" providerId="LiveId" clId="{0F86E40C-7253-4C05-BE41-63C0AB4B844B}"/>
    <pc:docChg chg="undo custSel delSld modSld sldOrd">
      <pc:chgData name="Ricardo Irarrazabal" userId="3a6c9aa5a8a63684" providerId="LiveId" clId="{0F86E40C-7253-4C05-BE41-63C0AB4B844B}" dt="2023-08-09T11:09:58.540" v="4251" actId="2696"/>
      <pc:docMkLst>
        <pc:docMk/>
      </pc:docMkLst>
      <pc:sldChg chg="modSp mod">
        <pc:chgData name="Ricardo Irarrazabal" userId="3a6c9aa5a8a63684" providerId="LiveId" clId="{0F86E40C-7253-4C05-BE41-63C0AB4B844B}" dt="2023-08-08T20:41:40.779" v="8" actId="20577"/>
        <pc:sldMkLst>
          <pc:docMk/>
          <pc:sldMk cId="3027898245" sldId="260"/>
        </pc:sldMkLst>
        <pc:spChg chg="mod">
          <ac:chgData name="Ricardo Irarrazabal" userId="3a6c9aa5a8a63684" providerId="LiveId" clId="{0F86E40C-7253-4C05-BE41-63C0AB4B844B}" dt="2023-08-08T20:41:40.779" v="8" actId="20577"/>
          <ac:spMkLst>
            <pc:docMk/>
            <pc:sldMk cId="3027898245" sldId="260"/>
            <ac:spMk id="4" creationId="{2A8678F6-903D-8C43-293A-E228E2165919}"/>
          </ac:spMkLst>
        </pc:spChg>
      </pc:sldChg>
      <pc:sldChg chg="modSp mod">
        <pc:chgData name="Ricardo Irarrazabal" userId="3a6c9aa5a8a63684" providerId="LiveId" clId="{0F86E40C-7253-4C05-BE41-63C0AB4B844B}" dt="2023-08-09T11:05:47.377" v="4242" actId="1076"/>
        <pc:sldMkLst>
          <pc:docMk/>
          <pc:sldMk cId="3248709454" sldId="286"/>
        </pc:sldMkLst>
        <pc:spChg chg="mod">
          <ac:chgData name="Ricardo Irarrazabal" userId="3a6c9aa5a8a63684" providerId="LiveId" clId="{0F86E40C-7253-4C05-BE41-63C0AB4B844B}" dt="2023-08-09T11:05:47.377" v="4242" actId="1076"/>
          <ac:spMkLst>
            <pc:docMk/>
            <pc:sldMk cId="3248709454" sldId="286"/>
            <ac:spMk id="4" creationId="{7A2D4E1C-078D-995A-03AB-D7A3A3490610}"/>
          </ac:spMkLst>
        </pc:spChg>
      </pc:sldChg>
      <pc:sldChg chg="addSp delSp modSp mod">
        <pc:chgData name="Ricardo Irarrazabal" userId="3a6c9aa5a8a63684" providerId="LiveId" clId="{0F86E40C-7253-4C05-BE41-63C0AB4B844B}" dt="2023-08-09T10:08:41.301" v="3424" actId="115"/>
        <pc:sldMkLst>
          <pc:docMk/>
          <pc:sldMk cId="873192135" sldId="287"/>
        </pc:sldMkLst>
        <pc:spChg chg="mod">
          <ac:chgData name="Ricardo Irarrazabal" userId="3a6c9aa5a8a63684" providerId="LiveId" clId="{0F86E40C-7253-4C05-BE41-63C0AB4B844B}" dt="2023-08-09T09:23:55.215" v="1942" actId="20577"/>
          <ac:spMkLst>
            <pc:docMk/>
            <pc:sldMk cId="873192135" sldId="287"/>
            <ac:spMk id="3" creationId="{3D61FB7E-8577-3D9E-2EF5-D2344694DE97}"/>
          </ac:spMkLst>
        </pc:spChg>
        <pc:spChg chg="mod">
          <ac:chgData name="Ricardo Irarrazabal" userId="3a6c9aa5a8a63684" providerId="LiveId" clId="{0F86E40C-7253-4C05-BE41-63C0AB4B844B}" dt="2023-08-09T09:00:04.856" v="1211"/>
          <ac:spMkLst>
            <pc:docMk/>
            <pc:sldMk cId="873192135" sldId="287"/>
            <ac:spMk id="19" creationId="{00000000-0000-0000-0000-000000000000}"/>
          </ac:spMkLst>
        </pc:spChg>
        <pc:graphicFrameChg chg="add mod modGraphic">
          <ac:chgData name="Ricardo Irarrazabal" userId="3a6c9aa5a8a63684" providerId="LiveId" clId="{0F86E40C-7253-4C05-BE41-63C0AB4B844B}" dt="2023-08-09T10:08:41.301" v="3424" actId="115"/>
          <ac:graphicFrameMkLst>
            <pc:docMk/>
            <pc:sldMk cId="873192135" sldId="287"/>
            <ac:graphicFrameMk id="2" creationId="{736A84DB-16D1-2B04-ED4D-44FC17DCB904}"/>
          </ac:graphicFrameMkLst>
        </pc:graphicFrameChg>
        <pc:graphicFrameChg chg="mod modGraphic">
          <ac:chgData name="Ricardo Irarrazabal" userId="3a6c9aa5a8a63684" providerId="LiveId" clId="{0F86E40C-7253-4C05-BE41-63C0AB4B844B}" dt="2023-08-09T09:09:06.471" v="1482" actId="14100"/>
          <ac:graphicFrameMkLst>
            <pc:docMk/>
            <pc:sldMk cId="873192135" sldId="287"/>
            <ac:graphicFrameMk id="18" creationId="{00000000-0000-0000-0000-000000000000}"/>
          </ac:graphicFrameMkLst>
        </pc:graphicFrameChg>
        <pc:graphicFrameChg chg="del">
          <ac:chgData name="Ricardo Irarrazabal" userId="3a6c9aa5a8a63684" providerId="LiveId" clId="{0F86E40C-7253-4C05-BE41-63C0AB4B844B}" dt="2023-08-08T21:31:02.933" v="603" actId="478"/>
          <ac:graphicFrameMkLst>
            <pc:docMk/>
            <pc:sldMk cId="873192135" sldId="287"/>
            <ac:graphicFrameMk id="20" creationId="{00000000-0000-0000-0000-000000000000}"/>
          </ac:graphicFrameMkLst>
        </pc:graphicFrameChg>
      </pc:sldChg>
      <pc:sldChg chg="modSp mod">
        <pc:chgData name="Ricardo Irarrazabal" userId="3a6c9aa5a8a63684" providerId="LiveId" clId="{0F86E40C-7253-4C05-BE41-63C0AB4B844B}" dt="2023-08-09T09:58:49.438" v="3294" actId="5793"/>
        <pc:sldMkLst>
          <pc:docMk/>
          <pc:sldMk cId="873192135" sldId="288"/>
        </pc:sldMkLst>
        <pc:spChg chg="mod">
          <ac:chgData name="Ricardo Irarrazabal" userId="3a6c9aa5a8a63684" providerId="LiveId" clId="{0F86E40C-7253-4C05-BE41-63C0AB4B844B}" dt="2023-08-09T09:58:49.438" v="3294" actId="5793"/>
          <ac:spMkLst>
            <pc:docMk/>
            <pc:sldMk cId="873192135" sldId="288"/>
            <ac:spMk id="19" creationId="{00000000-0000-0000-0000-000000000000}"/>
          </ac:spMkLst>
        </pc:spChg>
      </pc:sldChg>
      <pc:sldChg chg="addSp delSp modSp mod">
        <pc:chgData name="Ricardo Irarrazabal" userId="3a6c9aa5a8a63684" providerId="LiveId" clId="{0F86E40C-7253-4C05-BE41-63C0AB4B844B}" dt="2023-08-09T10:04:41.894" v="3344" actId="123"/>
        <pc:sldMkLst>
          <pc:docMk/>
          <pc:sldMk cId="873192135" sldId="291"/>
        </pc:sldMkLst>
        <pc:spChg chg="mod">
          <ac:chgData name="Ricardo Irarrazabal" userId="3a6c9aa5a8a63684" providerId="LiveId" clId="{0F86E40C-7253-4C05-BE41-63C0AB4B844B}" dt="2023-08-09T09:17:07.392" v="1773" actId="14100"/>
          <ac:spMkLst>
            <pc:docMk/>
            <pc:sldMk cId="873192135" sldId="291"/>
            <ac:spMk id="3" creationId="{3D61FB7E-8577-3D9E-2EF5-D2344694DE97}"/>
          </ac:spMkLst>
        </pc:spChg>
        <pc:spChg chg="mod">
          <ac:chgData name="Ricardo Irarrazabal" userId="3a6c9aa5a8a63684" providerId="LiveId" clId="{0F86E40C-7253-4C05-BE41-63C0AB4B844B}" dt="2023-08-09T09:13:06.593" v="1593" actId="1076"/>
          <ac:spMkLst>
            <pc:docMk/>
            <pc:sldMk cId="873192135" sldId="291"/>
            <ac:spMk id="5" creationId="{F3737712-A26E-9DCC-A02C-54F1007CF3A9}"/>
          </ac:spMkLst>
        </pc:spChg>
        <pc:graphicFrameChg chg="add del mod modGraphic">
          <ac:chgData name="Ricardo Irarrazabal" userId="3a6c9aa5a8a63684" providerId="LiveId" clId="{0F86E40C-7253-4C05-BE41-63C0AB4B844B}" dt="2023-08-09T09:20:16.435" v="1814"/>
          <ac:graphicFrameMkLst>
            <pc:docMk/>
            <pc:sldMk cId="873192135" sldId="291"/>
            <ac:graphicFrameMk id="2" creationId="{4A36AF66-82C7-E3C3-7A25-80567E4EA573}"/>
          </ac:graphicFrameMkLst>
        </pc:graphicFrameChg>
        <pc:graphicFrameChg chg="mod modGraphic">
          <ac:chgData name="Ricardo Irarrazabal" userId="3a6c9aa5a8a63684" providerId="LiveId" clId="{0F86E40C-7253-4C05-BE41-63C0AB4B844B}" dt="2023-08-09T10:04:41.894" v="3344" actId="123"/>
          <ac:graphicFrameMkLst>
            <pc:docMk/>
            <pc:sldMk cId="873192135" sldId="291"/>
            <ac:graphicFrameMk id="8" creationId="{00000000-0000-0000-0000-000000000000}"/>
          </ac:graphicFrameMkLst>
        </pc:graphicFrameChg>
        <pc:graphicFrameChg chg="del modGraphic">
          <ac:chgData name="Ricardo Irarrazabal" userId="3a6c9aa5a8a63684" providerId="LiveId" clId="{0F86E40C-7253-4C05-BE41-63C0AB4B844B}" dt="2023-08-08T21:48:58.067" v="725" actId="478"/>
          <ac:graphicFrameMkLst>
            <pc:docMk/>
            <pc:sldMk cId="873192135" sldId="291"/>
            <ac:graphicFrameMk id="11" creationId="{00000000-0000-0000-0000-000000000000}"/>
          </ac:graphicFrameMkLst>
        </pc:graphicFrameChg>
      </pc:sldChg>
      <pc:sldChg chg="delSp modSp mod">
        <pc:chgData name="Ricardo Irarrazabal" userId="3a6c9aa5a8a63684" providerId="LiveId" clId="{0F86E40C-7253-4C05-BE41-63C0AB4B844B}" dt="2023-08-09T09:45:07.017" v="2838" actId="20577"/>
        <pc:sldMkLst>
          <pc:docMk/>
          <pc:sldMk cId="873192135" sldId="292"/>
        </pc:sldMkLst>
        <pc:spChg chg="mod">
          <ac:chgData name="Ricardo Irarrazabal" userId="3a6c9aa5a8a63684" providerId="LiveId" clId="{0F86E40C-7253-4C05-BE41-63C0AB4B844B}" dt="2023-08-09T09:45:07.017" v="2838" actId="20577"/>
          <ac:spMkLst>
            <pc:docMk/>
            <pc:sldMk cId="873192135" sldId="292"/>
            <ac:spMk id="3" creationId="{3D61FB7E-8577-3D9E-2EF5-D2344694DE97}"/>
          </ac:spMkLst>
        </pc:spChg>
        <pc:spChg chg="mod">
          <ac:chgData name="Ricardo Irarrazabal" userId="3a6c9aa5a8a63684" providerId="LiveId" clId="{0F86E40C-7253-4C05-BE41-63C0AB4B844B}" dt="2023-08-09T09:42:22.886" v="2782" actId="20577"/>
          <ac:spMkLst>
            <pc:docMk/>
            <pc:sldMk cId="873192135" sldId="292"/>
            <ac:spMk id="5" creationId="{F3737712-A26E-9DCC-A02C-54F1007CF3A9}"/>
          </ac:spMkLst>
        </pc:spChg>
        <pc:graphicFrameChg chg="mod modGraphic">
          <ac:chgData name="Ricardo Irarrazabal" userId="3a6c9aa5a8a63684" providerId="LiveId" clId="{0F86E40C-7253-4C05-BE41-63C0AB4B844B}" dt="2023-08-09T09:44:24.101" v="2816" actId="1076"/>
          <ac:graphicFrameMkLst>
            <pc:docMk/>
            <pc:sldMk cId="873192135" sldId="292"/>
            <ac:graphicFrameMk id="9" creationId="{00000000-0000-0000-0000-000000000000}"/>
          </ac:graphicFrameMkLst>
        </pc:graphicFrameChg>
        <pc:graphicFrameChg chg="del modGraphic">
          <ac:chgData name="Ricardo Irarrazabal" userId="3a6c9aa5a8a63684" providerId="LiveId" clId="{0F86E40C-7253-4C05-BE41-63C0AB4B844B}" dt="2023-08-08T22:50:30.259" v="1093" actId="478"/>
          <ac:graphicFrameMkLst>
            <pc:docMk/>
            <pc:sldMk cId="873192135" sldId="292"/>
            <ac:graphicFrameMk id="10" creationId="{00000000-0000-0000-0000-000000000000}"/>
          </ac:graphicFrameMkLst>
        </pc:graphicFrameChg>
      </pc:sldChg>
      <pc:sldChg chg="modSp mod">
        <pc:chgData name="Ricardo Irarrazabal" userId="3a6c9aa5a8a63684" providerId="LiveId" clId="{0F86E40C-7253-4C05-BE41-63C0AB4B844B}" dt="2023-08-09T10:15:07.934" v="3547" actId="20577"/>
        <pc:sldMkLst>
          <pc:docMk/>
          <pc:sldMk cId="873192135" sldId="293"/>
        </pc:sldMkLst>
        <pc:spChg chg="mod">
          <ac:chgData name="Ricardo Irarrazabal" userId="3a6c9aa5a8a63684" providerId="LiveId" clId="{0F86E40C-7253-4C05-BE41-63C0AB4B844B}" dt="2023-08-09T10:10:28.204" v="3467" actId="1076"/>
          <ac:spMkLst>
            <pc:docMk/>
            <pc:sldMk cId="873192135" sldId="293"/>
            <ac:spMk id="3" creationId="{3D61FB7E-8577-3D9E-2EF5-D2344694DE97}"/>
          </ac:spMkLst>
        </pc:spChg>
        <pc:spChg chg="mod">
          <ac:chgData name="Ricardo Irarrazabal" userId="3a6c9aa5a8a63684" providerId="LiveId" clId="{0F86E40C-7253-4C05-BE41-63C0AB4B844B}" dt="2023-08-09T10:10:17.538" v="3465" actId="1076"/>
          <ac:spMkLst>
            <pc:docMk/>
            <pc:sldMk cId="873192135" sldId="293"/>
            <ac:spMk id="5" creationId="{F3737712-A26E-9DCC-A02C-54F1007CF3A9}"/>
          </ac:spMkLst>
        </pc:spChg>
        <pc:graphicFrameChg chg="mod modGraphic">
          <ac:chgData name="Ricardo Irarrazabal" userId="3a6c9aa5a8a63684" providerId="LiveId" clId="{0F86E40C-7253-4C05-BE41-63C0AB4B844B}" dt="2023-08-09T10:15:07.934" v="3547" actId="20577"/>
          <ac:graphicFrameMkLst>
            <pc:docMk/>
            <pc:sldMk cId="873192135" sldId="293"/>
            <ac:graphicFrameMk id="11" creationId="{00000000-0000-0000-0000-000000000000}"/>
          </ac:graphicFrameMkLst>
        </pc:graphicFrameChg>
      </pc:sldChg>
      <pc:sldChg chg="modSp del mod">
        <pc:chgData name="Ricardo Irarrazabal" userId="3a6c9aa5a8a63684" providerId="LiveId" clId="{0F86E40C-7253-4C05-BE41-63C0AB4B844B}" dt="2023-08-09T11:09:58.540" v="4251" actId="2696"/>
        <pc:sldMkLst>
          <pc:docMk/>
          <pc:sldMk cId="873192135" sldId="294"/>
        </pc:sldMkLst>
        <pc:spChg chg="mod">
          <ac:chgData name="Ricardo Irarrazabal" userId="3a6c9aa5a8a63684" providerId="LiveId" clId="{0F86E40C-7253-4C05-BE41-63C0AB4B844B}" dt="2023-08-09T10:21:40.859" v="3723" actId="1076"/>
          <ac:spMkLst>
            <pc:docMk/>
            <pc:sldMk cId="873192135" sldId="294"/>
            <ac:spMk id="3" creationId="{3D61FB7E-8577-3D9E-2EF5-D2344694DE97}"/>
          </ac:spMkLst>
        </pc:spChg>
        <pc:spChg chg="mod">
          <ac:chgData name="Ricardo Irarrazabal" userId="3a6c9aa5a8a63684" providerId="LiveId" clId="{0F86E40C-7253-4C05-BE41-63C0AB4B844B}" dt="2023-08-09T10:21:31.949" v="3721" actId="20577"/>
          <ac:spMkLst>
            <pc:docMk/>
            <pc:sldMk cId="873192135" sldId="294"/>
            <ac:spMk id="5" creationId="{F3737712-A26E-9DCC-A02C-54F1007CF3A9}"/>
          </ac:spMkLst>
        </pc:spChg>
        <pc:spChg chg="mod">
          <ac:chgData name="Ricardo Irarrazabal" userId="3a6c9aa5a8a63684" providerId="LiveId" clId="{0F86E40C-7253-4C05-BE41-63C0AB4B844B}" dt="2023-08-09T10:21:35.107" v="3722" actId="1076"/>
          <ac:spMkLst>
            <pc:docMk/>
            <pc:sldMk cId="873192135" sldId="294"/>
            <ac:spMk id="1025" creationId="{00000000-0000-0000-0000-000000000000}"/>
          </ac:spMkLst>
        </pc:spChg>
        <pc:graphicFrameChg chg="modGraphic">
          <ac:chgData name="Ricardo Irarrazabal" userId="3a6c9aa5a8a63684" providerId="LiveId" clId="{0F86E40C-7253-4C05-BE41-63C0AB4B844B}" dt="2023-08-09T11:05:35.730" v="4241" actId="114"/>
          <ac:graphicFrameMkLst>
            <pc:docMk/>
            <pc:sldMk cId="873192135" sldId="294"/>
            <ac:graphicFrameMk id="8" creationId="{00000000-0000-0000-0000-000000000000}"/>
          </ac:graphicFrameMkLst>
        </pc:graphicFrameChg>
      </pc:sldChg>
      <pc:sldChg chg="modSp mod ord">
        <pc:chgData name="Ricardo Irarrazabal" userId="3a6c9aa5a8a63684" providerId="LiveId" clId="{0F86E40C-7253-4C05-BE41-63C0AB4B844B}" dt="2023-08-09T10:32:32.186" v="4049" actId="14734"/>
        <pc:sldMkLst>
          <pc:docMk/>
          <pc:sldMk cId="873192135" sldId="296"/>
        </pc:sldMkLst>
        <pc:spChg chg="mod">
          <ac:chgData name="Ricardo Irarrazabal" userId="3a6c9aa5a8a63684" providerId="LiveId" clId="{0F86E40C-7253-4C05-BE41-63C0AB4B844B}" dt="2023-08-09T10:25:58.250" v="3949" actId="1076"/>
          <ac:spMkLst>
            <pc:docMk/>
            <pc:sldMk cId="873192135" sldId="296"/>
            <ac:spMk id="3" creationId="{3D61FB7E-8577-3D9E-2EF5-D2344694DE97}"/>
          </ac:spMkLst>
        </pc:spChg>
        <pc:spChg chg="mod">
          <ac:chgData name="Ricardo Irarrazabal" userId="3a6c9aa5a8a63684" providerId="LiveId" clId="{0F86E40C-7253-4C05-BE41-63C0AB4B844B}" dt="2023-08-09T10:27:24.963" v="4001" actId="20577"/>
          <ac:spMkLst>
            <pc:docMk/>
            <pc:sldMk cId="873192135" sldId="296"/>
            <ac:spMk id="5" creationId="{F3737712-A26E-9DCC-A02C-54F1007CF3A9}"/>
          </ac:spMkLst>
        </pc:spChg>
        <pc:graphicFrameChg chg="mod modGraphic">
          <ac:chgData name="Ricardo Irarrazabal" userId="3a6c9aa5a8a63684" providerId="LiveId" clId="{0F86E40C-7253-4C05-BE41-63C0AB4B844B}" dt="2023-08-09T10:32:32.186" v="4049" actId="14734"/>
          <ac:graphicFrameMkLst>
            <pc:docMk/>
            <pc:sldMk cId="873192135" sldId="296"/>
            <ac:graphicFrameMk id="8" creationId="{00000000-0000-0000-0000-000000000000}"/>
          </ac:graphicFrameMkLst>
        </pc:graphicFrameChg>
        <pc:picChg chg="mod">
          <ac:chgData name="Ricardo Irarrazabal" userId="3a6c9aa5a8a63684" providerId="LiveId" clId="{0F86E40C-7253-4C05-BE41-63C0AB4B844B}" dt="2023-08-09T10:26:32.611" v="3981" actId="1076"/>
          <ac:picMkLst>
            <pc:docMk/>
            <pc:sldMk cId="873192135" sldId="296"/>
            <ac:picMk id="6" creationId="{B6CA8B0F-EB76-44F3-40CE-284DE0C92B46}"/>
          </ac:picMkLst>
        </pc:picChg>
      </pc:sldChg>
      <pc:sldChg chg="modSp del">
        <pc:chgData name="Ricardo Irarrazabal" userId="3a6c9aa5a8a63684" providerId="LiveId" clId="{0F86E40C-7253-4C05-BE41-63C0AB4B844B}" dt="2023-08-09T09:06:06.993" v="1429" actId="2696"/>
        <pc:sldMkLst>
          <pc:docMk/>
          <pc:sldMk cId="3081054255" sldId="297"/>
        </pc:sldMkLst>
        <pc:graphicFrameChg chg="mod">
          <ac:chgData name="Ricardo Irarrazabal" userId="3a6c9aa5a8a63684" providerId="LiveId" clId="{0F86E40C-7253-4C05-BE41-63C0AB4B844B}" dt="2023-08-08T21:40:46.022" v="676"/>
          <ac:graphicFrameMkLst>
            <pc:docMk/>
            <pc:sldMk cId="3081054255" sldId="297"/>
            <ac:graphicFrameMk id="18" creationId="{00000000-0000-0000-0000-000000000000}"/>
          </ac:graphicFrameMkLst>
        </pc:graphicFrameChg>
      </pc:sldChg>
      <pc:sldChg chg="addSp delSp modSp mod">
        <pc:chgData name="Ricardo Irarrazabal" userId="3a6c9aa5a8a63684" providerId="LiveId" clId="{0F86E40C-7253-4C05-BE41-63C0AB4B844B}" dt="2023-08-09T10:04:34.350" v="3343" actId="123"/>
        <pc:sldMkLst>
          <pc:docMk/>
          <pc:sldMk cId="2456093325" sldId="298"/>
        </pc:sldMkLst>
        <pc:spChg chg="mod">
          <ac:chgData name="Ricardo Irarrazabal" userId="3a6c9aa5a8a63684" providerId="LiveId" clId="{0F86E40C-7253-4C05-BE41-63C0AB4B844B}" dt="2023-08-09T09:22:58.654" v="1912" actId="1076"/>
          <ac:spMkLst>
            <pc:docMk/>
            <pc:sldMk cId="2456093325" sldId="298"/>
            <ac:spMk id="3" creationId="{3D61FB7E-8577-3D9E-2EF5-D2344694DE97}"/>
          </ac:spMkLst>
        </pc:spChg>
        <pc:spChg chg="add del">
          <ac:chgData name="Ricardo Irarrazabal" userId="3a6c9aa5a8a63684" providerId="LiveId" clId="{0F86E40C-7253-4C05-BE41-63C0AB4B844B}" dt="2023-08-08T22:17:28.876" v="824" actId="22"/>
          <ac:spMkLst>
            <pc:docMk/>
            <pc:sldMk cId="2456093325" sldId="298"/>
            <ac:spMk id="4" creationId="{762760F7-04AD-034B-1425-39DB0636F7C4}"/>
          </ac:spMkLst>
        </pc:spChg>
        <pc:spChg chg="add del">
          <ac:chgData name="Ricardo Irarrazabal" userId="3a6c9aa5a8a63684" providerId="LiveId" clId="{0F86E40C-7253-4C05-BE41-63C0AB4B844B}" dt="2023-08-08T22:17:34.136" v="826" actId="22"/>
          <ac:spMkLst>
            <pc:docMk/>
            <pc:sldMk cId="2456093325" sldId="298"/>
            <ac:spMk id="9" creationId="{CF549C07-16F0-5F64-02B8-57582BBBB189}"/>
          </ac:spMkLst>
        </pc:spChg>
        <pc:spChg chg="add del">
          <ac:chgData name="Ricardo Irarrazabal" userId="3a6c9aa5a8a63684" providerId="LiveId" clId="{0F86E40C-7253-4C05-BE41-63C0AB4B844B}" dt="2023-08-08T22:17:37.668" v="828" actId="22"/>
          <ac:spMkLst>
            <pc:docMk/>
            <pc:sldMk cId="2456093325" sldId="298"/>
            <ac:spMk id="12" creationId="{61F443E3-7F4A-7130-8633-3F2253F991F1}"/>
          </ac:spMkLst>
        </pc:spChg>
        <pc:spChg chg="add del">
          <ac:chgData name="Ricardo Irarrazabal" userId="3a6c9aa5a8a63684" providerId="LiveId" clId="{0F86E40C-7253-4C05-BE41-63C0AB4B844B}" dt="2023-08-08T22:17:42.815" v="830" actId="22"/>
          <ac:spMkLst>
            <pc:docMk/>
            <pc:sldMk cId="2456093325" sldId="298"/>
            <ac:spMk id="14" creationId="{C4EB9869-3798-EAAD-95E6-92B34011EC24}"/>
          </ac:spMkLst>
        </pc:spChg>
        <pc:graphicFrameChg chg="mod modGraphic">
          <ac:chgData name="Ricardo Irarrazabal" userId="3a6c9aa5a8a63684" providerId="LiveId" clId="{0F86E40C-7253-4C05-BE41-63C0AB4B844B}" dt="2023-08-09T10:04:34.350" v="3343" actId="123"/>
          <ac:graphicFrameMkLst>
            <pc:docMk/>
            <pc:sldMk cId="2456093325" sldId="298"/>
            <ac:graphicFrameMk id="8" creationId="{00000000-0000-0000-0000-000000000000}"/>
          </ac:graphicFrameMkLst>
        </pc:graphicFrameChg>
        <pc:graphicFrameChg chg="del mod modGraphic">
          <ac:chgData name="Ricardo Irarrazabal" userId="3a6c9aa5a8a63684" providerId="LiveId" clId="{0F86E40C-7253-4C05-BE41-63C0AB4B844B}" dt="2023-08-08T22:18:22.792" v="835" actId="478"/>
          <ac:graphicFrameMkLst>
            <pc:docMk/>
            <pc:sldMk cId="2456093325" sldId="298"/>
            <ac:graphicFrameMk id="11" creationId="{00000000-0000-0000-0000-000000000000}"/>
          </ac:graphicFrameMkLst>
        </pc:graphicFrameChg>
        <pc:graphicFrameChg chg="add mod modGraphic">
          <ac:chgData name="Ricardo Irarrazabal" userId="3a6c9aa5a8a63684" providerId="LiveId" clId="{0F86E40C-7253-4C05-BE41-63C0AB4B844B}" dt="2023-08-09T10:04:30.974" v="3342" actId="123"/>
          <ac:graphicFrameMkLst>
            <pc:docMk/>
            <pc:sldMk cId="2456093325" sldId="298"/>
            <ac:graphicFrameMk id="15" creationId="{693F2E07-14F9-B31A-312A-F87D6C3D766E}"/>
          </ac:graphicFrameMkLst>
        </pc:graphicFrameChg>
      </pc:sldChg>
      <pc:sldChg chg="delSp modSp mod">
        <pc:chgData name="Ricardo Irarrazabal" userId="3a6c9aa5a8a63684" providerId="LiveId" clId="{0F86E40C-7253-4C05-BE41-63C0AB4B844B}" dt="2023-08-09T10:04:17.126" v="3341" actId="123"/>
        <pc:sldMkLst>
          <pc:docMk/>
          <pc:sldMk cId="224119919" sldId="299"/>
        </pc:sldMkLst>
        <pc:spChg chg="mod">
          <ac:chgData name="Ricardo Irarrazabal" userId="3a6c9aa5a8a63684" providerId="LiveId" clId="{0F86E40C-7253-4C05-BE41-63C0AB4B844B}" dt="2023-08-09T09:56:16.864" v="3224" actId="14100"/>
          <ac:spMkLst>
            <pc:docMk/>
            <pc:sldMk cId="224119919" sldId="299"/>
            <ac:spMk id="3" creationId="{3D61FB7E-8577-3D9E-2EF5-D2344694DE97}"/>
          </ac:spMkLst>
        </pc:spChg>
        <pc:spChg chg="mod">
          <ac:chgData name="Ricardo Irarrazabal" userId="3a6c9aa5a8a63684" providerId="LiveId" clId="{0F86E40C-7253-4C05-BE41-63C0AB4B844B}" dt="2023-08-09T09:44:49.332" v="2834" actId="20577"/>
          <ac:spMkLst>
            <pc:docMk/>
            <pc:sldMk cId="224119919" sldId="299"/>
            <ac:spMk id="5" creationId="{F3737712-A26E-9DCC-A02C-54F1007CF3A9}"/>
          </ac:spMkLst>
        </pc:spChg>
        <pc:graphicFrameChg chg="del modGraphic">
          <ac:chgData name="Ricardo Irarrazabal" userId="3a6c9aa5a8a63684" providerId="LiveId" clId="{0F86E40C-7253-4C05-BE41-63C0AB4B844B}" dt="2023-08-08T22:50:40.915" v="1095" actId="478"/>
          <ac:graphicFrameMkLst>
            <pc:docMk/>
            <pc:sldMk cId="224119919" sldId="299"/>
            <ac:graphicFrameMk id="9" creationId="{00000000-0000-0000-0000-000000000000}"/>
          </ac:graphicFrameMkLst>
        </pc:graphicFrameChg>
        <pc:graphicFrameChg chg="mod modGraphic">
          <ac:chgData name="Ricardo Irarrazabal" userId="3a6c9aa5a8a63684" providerId="LiveId" clId="{0F86E40C-7253-4C05-BE41-63C0AB4B844B}" dt="2023-08-09T10:04:17.126" v="3341" actId="123"/>
          <ac:graphicFrameMkLst>
            <pc:docMk/>
            <pc:sldMk cId="224119919" sldId="299"/>
            <ac:graphicFrameMk id="10" creationId="{00000000-0000-0000-0000-000000000000}"/>
          </ac:graphicFrameMkLst>
        </pc:graphicFrameChg>
        <pc:picChg chg="mod">
          <ac:chgData name="Ricardo Irarrazabal" userId="3a6c9aa5a8a63684" providerId="LiveId" clId="{0F86E40C-7253-4C05-BE41-63C0AB4B844B}" dt="2023-08-09T09:49:57.042" v="3037" actId="1076"/>
          <ac:picMkLst>
            <pc:docMk/>
            <pc:sldMk cId="224119919" sldId="299"/>
            <ac:picMk id="6" creationId="{B6CA8B0F-EB76-44F3-40CE-284DE0C92B46}"/>
          </ac:picMkLst>
        </pc:picChg>
      </pc:sldChg>
      <pc:sldChg chg="modSp mod">
        <pc:chgData name="Ricardo Irarrazabal" userId="3a6c9aa5a8a63684" providerId="LiveId" clId="{0F86E40C-7253-4C05-BE41-63C0AB4B844B}" dt="2023-08-09T09:24:22.781" v="1955" actId="1076"/>
        <pc:sldMkLst>
          <pc:docMk/>
          <pc:sldMk cId="1343689910" sldId="300"/>
        </pc:sldMkLst>
        <pc:spChg chg="mod">
          <ac:chgData name="Ricardo Irarrazabal" userId="3a6c9aa5a8a63684" providerId="LiveId" clId="{0F86E40C-7253-4C05-BE41-63C0AB4B844B}" dt="2023-08-09T09:24:22.781" v="1955" actId="1076"/>
          <ac:spMkLst>
            <pc:docMk/>
            <pc:sldMk cId="1343689910" sldId="300"/>
            <ac:spMk id="4" creationId="{7A2D4E1C-078D-995A-03AB-D7A3A3490610}"/>
          </ac:spMkLst>
        </pc:spChg>
      </pc:sldChg>
      <pc:sldChg chg="modSp mod">
        <pc:chgData name="Ricardo Irarrazabal" userId="3a6c9aa5a8a63684" providerId="LiveId" clId="{0F86E40C-7253-4C05-BE41-63C0AB4B844B}" dt="2023-08-09T09:26:26.906" v="2021" actId="20577"/>
        <pc:sldMkLst>
          <pc:docMk/>
          <pc:sldMk cId="3775144638" sldId="301"/>
        </pc:sldMkLst>
        <pc:spChg chg="mod">
          <ac:chgData name="Ricardo Irarrazabal" userId="3a6c9aa5a8a63684" providerId="LiveId" clId="{0F86E40C-7253-4C05-BE41-63C0AB4B844B}" dt="2023-08-09T09:26:26.906" v="2021" actId="20577"/>
          <ac:spMkLst>
            <pc:docMk/>
            <pc:sldMk cId="3775144638" sldId="301"/>
            <ac:spMk id="4" creationId="{7A2D4E1C-078D-995A-03AB-D7A3A3490610}"/>
          </ac:spMkLst>
        </pc:spChg>
      </pc:sldChg>
      <pc:sldChg chg="modSp mod">
        <pc:chgData name="Ricardo Irarrazabal" userId="3a6c9aa5a8a63684" providerId="LiveId" clId="{0F86E40C-7253-4C05-BE41-63C0AB4B844B}" dt="2023-08-09T09:25:37.520" v="1997"/>
        <pc:sldMkLst>
          <pc:docMk/>
          <pc:sldMk cId="2861007664" sldId="302"/>
        </pc:sldMkLst>
        <pc:spChg chg="mod">
          <ac:chgData name="Ricardo Irarrazabal" userId="3a6c9aa5a8a63684" providerId="LiveId" clId="{0F86E40C-7253-4C05-BE41-63C0AB4B844B}" dt="2023-08-09T09:25:37.520" v="1997"/>
          <ac:spMkLst>
            <pc:docMk/>
            <pc:sldMk cId="2861007664" sldId="302"/>
            <ac:spMk id="4" creationId="{7A2D4E1C-078D-995A-03AB-D7A3A3490610}"/>
          </ac:spMkLst>
        </pc:spChg>
      </pc:sldChg>
      <pc:sldChg chg="modSp mod">
        <pc:chgData name="Ricardo Irarrazabal" userId="3a6c9aa5a8a63684" providerId="LiveId" clId="{0F86E40C-7253-4C05-BE41-63C0AB4B844B}" dt="2023-08-09T11:07:05.741" v="4250" actId="5793"/>
        <pc:sldMkLst>
          <pc:docMk/>
          <pc:sldMk cId="2456817695" sldId="303"/>
        </pc:sldMkLst>
        <pc:spChg chg="mod">
          <ac:chgData name="Ricardo Irarrazabal" userId="3a6c9aa5a8a63684" providerId="LiveId" clId="{0F86E40C-7253-4C05-BE41-63C0AB4B844B}" dt="2023-08-09T09:40:55.844" v="2687" actId="20577"/>
          <ac:spMkLst>
            <pc:docMk/>
            <pc:sldMk cId="2456817695" sldId="303"/>
            <ac:spMk id="3" creationId="{3D61FB7E-8577-3D9E-2EF5-D2344694DE97}"/>
          </ac:spMkLst>
        </pc:spChg>
        <pc:spChg chg="mod">
          <ac:chgData name="Ricardo Irarrazabal" userId="3a6c9aa5a8a63684" providerId="LiveId" clId="{0F86E40C-7253-4C05-BE41-63C0AB4B844B}" dt="2023-08-09T11:07:05.741" v="4250" actId="5793"/>
          <ac:spMkLst>
            <pc:docMk/>
            <pc:sldMk cId="2456817695" sldId="303"/>
            <ac:spMk id="19" creationId="{00000000-0000-0000-0000-000000000000}"/>
          </ac:spMkLst>
        </pc:spChg>
      </pc:sldChg>
      <pc:sldChg chg="modSp mod">
        <pc:chgData name="Ricardo Irarrazabal" userId="3a6c9aa5a8a63684" providerId="LiveId" clId="{0F86E40C-7253-4C05-BE41-63C0AB4B844B}" dt="2023-08-09T10:15:23.731" v="3559" actId="20577"/>
        <pc:sldMkLst>
          <pc:docMk/>
          <pc:sldMk cId="1244054210" sldId="304"/>
        </pc:sldMkLst>
        <pc:spChg chg="mod">
          <ac:chgData name="Ricardo Irarrazabal" userId="3a6c9aa5a8a63684" providerId="LiveId" clId="{0F86E40C-7253-4C05-BE41-63C0AB4B844B}" dt="2023-08-09T10:14:03.878" v="3523" actId="20577"/>
          <ac:spMkLst>
            <pc:docMk/>
            <pc:sldMk cId="1244054210" sldId="304"/>
            <ac:spMk id="3" creationId="{3D61FB7E-8577-3D9E-2EF5-D2344694DE97}"/>
          </ac:spMkLst>
        </pc:spChg>
        <pc:graphicFrameChg chg="mod modGraphic">
          <ac:chgData name="Ricardo Irarrazabal" userId="3a6c9aa5a8a63684" providerId="LiveId" clId="{0F86E40C-7253-4C05-BE41-63C0AB4B844B}" dt="2023-08-09T10:15:23.731" v="3559" actId="20577"/>
          <ac:graphicFrameMkLst>
            <pc:docMk/>
            <pc:sldMk cId="1244054210" sldId="304"/>
            <ac:graphicFrameMk id="11" creationId="{00000000-0000-0000-0000-000000000000}"/>
          </ac:graphicFrameMkLst>
        </pc:graphicFrameChg>
      </pc:sldChg>
      <pc:sldChg chg="modSp mod">
        <pc:chgData name="Ricardo Irarrazabal" userId="3a6c9aa5a8a63684" providerId="LiveId" clId="{0F86E40C-7253-4C05-BE41-63C0AB4B844B}" dt="2023-08-09T10:22:22.460" v="3727" actId="207"/>
        <pc:sldMkLst>
          <pc:docMk/>
          <pc:sldMk cId="4225789897" sldId="305"/>
        </pc:sldMkLst>
        <pc:graphicFrameChg chg="mod modGraphic">
          <ac:chgData name="Ricardo Irarrazabal" userId="3a6c9aa5a8a63684" providerId="LiveId" clId="{0F86E40C-7253-4C05-BE41-63C0AB4B844B}" dt="2023-08-09T10:22:22.460" v="3727" actId="207"/>
          <ac:graphicFrameMkLst>
            <pc:docMk/>
            <pc:sldMk cId="4225789897" sldId="305"/>
            <ac:graphicFrameMk id="11" creationId="{00000000-0000-0000-0000-000000000000}"/>
          </ac:graphicFrameMkLst>
        </pc:graphicFrameChg>
      </pc:sldChg>
      <pc:sldChg chg="modSp mod">
        <pc:chgData name="Ricardo Irarrazabal" userId="3a6c9aa5a8a63684" providerId="LiveId" clId="{0F86E40C-7253-4C05-BE41-63C0AB4B844B}" dt="2023-08-09T10:59:45.794" v="4159" actId="113"/>
        <pc:sldMkLst>
          <pc:docMk/>
          <pc:sldMk cId="1560827603" sldId="306"/>
        </pc:sldMkLst>
        <pc:graphicFrameChg chg="mod modGraphic">
          <ac:chgData name="Ricardo Irarrazabal" userId="3a6c9aa5a8a63684" providerId="LiveId" clId="{0F86E40C-7253-4C05-BE41-63C0AB4B844B}" dt="2023-08-09T10:59:45.794" v="4159" actId="113"/>
          <ac:graphicFrameMkLst>
            <pc:docMk/>
            <pc:sldMk cId="1560827603" sldId="306"/>
            <ac:graphicFrameMk id="8" creationId="{00000000-0000-0000-0000-000000000000}"/>
          </ac:graphicFrameMkLst>
        </pc:graphicFrameChg>
      </pc:sldChg>
      <pc:sldChg chg="modSp mod">
        <pc:chgData name="Ricardo Irarrazabal" userId="3a6c9aa5a8a63684" providerId="LiveId" clId="{0F86E40C-7253-4C05-BE41-63C0AB4B844B}" dt="2023-08-09T11:03:38.649" v="4214" actId="14734"/>
        <pc:sldMkLst>
          <pc:docMk/>
          <pc:sldMk cId="5988405" sldId="307"/>
        </pc:sldMkLst>
        <pc:spChg chg="mod">
          <ac:chgData name="Ricardo Irarrazabal" userId="3a6c9aa5a8a63684" providerId="LiveId" clId="{0F86E40C-7253-4C05-BE41-63C0AB4B844B}" dt="2023-08-09T10:35:34.497" v="4112" actId="20577"/>
          <ac:spMkLst>
            <pc:docMk/>
            <pc:sldMk cId="5988405" sldId="307"/>
            <ac:spMk id="3" creationId="{3D61FB7E-8577-3D9E-2EF5-D2344694DE97}"/>
          </ac:spMkLst>
        </pc:spChg>
        <pc:spChg chg="mod">
          <ac:chgData name="Ricardo Irarrazabal" userId="3a6c9aa5a8a63684" providerId="LiveId" clId="{0F86E40C-7253-4C05-BE41-63C0AB4B844B}" dt="2023-08-09T10:35:29.618" v="4106" actId="20577"/>
          <ac:spMkLst>
            <pc:docMk/>
            <pc:sldMk cId="5988405" sldId="307"/>
            <ac:spMk id="5" creationId="{F3737712-A26E-9DCC-A02C-54F1007CF3A9}"/>
          </ac:spMkLst>
        </pc:spChg>
        <pc:graphicFrameChg chg="mod modGraphic">
          <ac:chgData name="Ricardo Irarrazabal" userId="3a6c9aa5a8a63684" providerId="LiveId" clId="{0F86E40C-7253-4C05-BE41-63C0AB4B844B}" dt="2023-08-09T11:03:38.649" v="4214" actId="14734"/>
          <ac:graphicFrameMkLst>
            <pc:docMk/>
            <pc:sldMk cId="5988405" sldId="307"/>
            <ac:graphicFrameMk id="8" creationId="{00000000-0000-0000-0000-000000000000}"/>
          </ac:graphicFrameMkLst>
        </pc:graphicFrameChg>
      </pc:sldChg>
      <pc:sldChg chg="modSp mod">
        <pc:chgData name="Ricardo Irarrazabal" userId="3a6c9aa5a8a63684" providerId="LiveId" clId="{0F86E40C-7253-4C05-BE41-63C0AB4B844B}" dt="2023-08-09T11:03:35.264" v="4213" actId="14734"/>
        <pc:sldMkLst>
          <pc:docMk/>
          <pc:sldMk cId="1092393578" sldId="308"/>
        </pc:sldMkLst>
        <pc:graphicFrameChg chg="mod modGraphic">
          <ac:chgData name="Ricardo Irarrazabal" userId="3a6c9aa5a8a63684" providerId="LiveId" clId="{0F86E40C-7253-4C05-BE41-63C0AB4B844B}" dt="2023-08-09T11:03:35.264" v="4213" actId="14734"/>
          <ac:graphicFrameMkLst>
            <pc:docMk/>
            <pc:sldMk cId="1092393578" sldId="308"/>
            <ac:graphicFrameMk id="8" creationId="{00000000-0000-0000-0000-000000000000}"/>
          </ac:graphicFrameMkLst>
        </pc:graphicFrameChg>
      </pc:sldChg>
      <pc:sldChg chg="modSp mod">
        <pc:chgData name="Ricardo Irarrazabal" userId="3a6c9aa5a8a63684" providerId="LiveId" clId="{0F86E40C-7253-4C05-BE41-63C0AB4B844B}" dt="2023-08-09T11:05:26.320" v="4240" actId="14734"/>
        <pc:sldMkLst>
          <pc:docMk/>
          <pc:sldMk cId="36034667" sldId="309"/>
        </pc:sldMkLst>
        <pc:graphicFrameChg chg="mod modGraphic">
          <ac:chgData name="Ricardo Irarrazabal" userId="3a6c9aa5a8a63684" providerId="LiveId" clId="{0F86E40C-7253-4C05-BE41-63C0AB4B844B}" dt="2023-08-09T11:05:26.320" v="4240" actId="14734"/>
          <ac:graphicFrameMkLst>
            <pc:docMk/>
            <pc:sldMk cId="36034667" sldId="309"/>
            <ac:graphicFrameMk id="8"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FE7D11-017F-3592-AE59-7AE12061A56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2177E981-8C73-02BF-3E95-C6E78645AF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FFB141E6-E831-1C4A-E8E5-7058A15F319B}"/>
              </a:ext>
            </a:extLst>
          </p:cNvPr>
          <p:cNvSpPr>
            <a:spLocks noGrp="1"/>
          </p:cNvSpPr>
          <p:nvPr>
            <p:ph type="dt" sz="half" idx="10"/>
          </p:nvPr>
        </p:nvSpPr>
        <p:spPr/>
        <p:txBody>
          <a:bodyPr/>
          <a:lstStyle/>
          <a:p>
            <a:fld id="{01247161-F028-4D23-B896-C8F0866D324D}" type="datetimeFigureOut">
              <a:rPr lang="es-CL" smtClean="0"/>
              <a:pPr/>
              <a:t>09-08-2023</a:t>
            </a:fld>
            <a:endParaRPr lang="es-CL"/>
          </a:p>
        </p:txBody>
      </p:sp>
      <p:sp>
        <p:nvSpPr>
          <p:cNvPr id="5" name="Marcador de pie de página 4">
            <a:extLst>
              <a:ext uri="{FF2B5EF4-FFF2-40B4-BE49-F238E27FC236}">
                <a16:creationId xmlns:a16="http://schemas.microsoft.com/office/drawing/2014/main" id="{76069B3F-622A-7B6A-AEE2-6D31A7147BC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40F4BAC-6184-4D28-90B8-EE07942728C2}"/>
              </a:ext>
            </a:extLst>
          </p:cNvPr>
          <p:cNvSpPr>
            <a:spLocks noGrp="1"/>
          </p:cNvSpPr>
          <p:nvPr>
            <p:ph type="sldNum" sz="quarter" idx="12"/>
          </p:nvPr>
        </p:nvSpPr>
        <p:spPr/>
        <p:txBody>
          <a:bodyPr/>
          <a:lstStyle/>
          <a:p>
            <a:fld id="{132BDB12-C7F3-4C43-B4C4-A5F65C9C6F0D}" type="slidenum">
              <a:rPr lang="es-CL" smtClean="0"/>
              <a:pPr/>
              <a:t>‹Nº›</a:t>
            </a:fld>
            <a:endParaRPr lang="es-CL"/>
          </a:p>
        </p:txBody>
      </p:sp>
    </p:spTree>
    <p:extLst>
      <p:ext uri="{BB962C8B-B14F-4D97-AF65-F5344CB8AC3E}">
        <p14:creationId xmlns:p14="http://schemas.microsoft.com/office/powerpoint/2010/main" val="1448496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014593-D171-736A-8E5F-FB43B2A0DF86}"/>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75E580A-1F63-CEC0-3965-40BC9E0810E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755AAEE1-6EE4-EEE4-4380-18221C412A43}"/>
              </a:ext>
            </a:extLst>
          </p:cNvPr>
          <p:cNvSpPr>
            <a:spLocks noGrp="1"/>
          </p:cNvSpPr>
          <p:nvPr>
            <p:ph type="dt" sz="half" idx="10"/>
          </p:nvPr>
        </p:nvSpPr>
        <p:spPr/>
        <p:txBody>
          <a:bodyPr/>
          <a:lstStyle/>
          <a:p>
            <a:fld id="{01247161-F028-4D23-B896-C8F0866D324D}" type="datetimeFigureOut">
              <a:rPr lang="es-CL" smtClean="0"/>
              <a:pPr/>
              <a:t>09-08-2023</a:t>
            </a:fld>
            <a:endParaRPr lang="es-CL"/>
          </a:p>
        </p:txBody>
      </p:sp>
      <p:sp>
        <p:nvSpPr>
          <p:cNvPr id="5" name="Marcador de pie de página 4">
            <a:extLst>
              <a:ext uri="{FF2B5EF4-FFF2-40B4-BE49-F238E27FC236}">
                <a16:creationId xmlns:a16="http://schemas.microsoft.com/office/drawing/2014/main" id="{B91D7849-28EC-816B-2B4D-8A61B5B7DAF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2788F3D-3074-6E65-F075-EED6F8049CD9}"/>
              </a:ext>
            </a:extLst>
          </p:cNvPr>
          <p:cNvSpPr>
            <a:spLocks noGrp="1"/>
          </p:cNvSpPr>
          <p:nvPr>
            <p:ph type="sldNum" sz="quarter" idx="12"/>
          </p:nvPr>
        </p:nvSpPr>
        <p:spPr/>
        <p:txBody>
          <a:bodyPr/>
          <a:lstStyle/>
          <a:p>
            <a:fld id="{132BDB12-C7F3-4C43-B4C4-A5F65C9C6F0D}" type="slidenum">
              <a:rPr lang="es-CL" smtClean="0"/>
              <a:pPr/>
              <a:t>‹Nº›</a:t>
            </a:fld>
            <a:endParaRPr lang="es-CL"/>
          </a:p>
        </p:txBody>
      </p:sp>
    </p:spTree>
    <p:extLst>
      <p:ext uri="{BB962C8B-B14F-4D97-AF65-F5344CB8AC3E}">
        <p14:creationId xmlns:p14="http://schemas.microsoft.com/office/powerpoint/2010/main" val="2982210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CDD6F6E-DD5D-21DE-9465-F1B2C46B358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92A048C9-8A6D-473A-8BA4-B6A03ACF6CD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5D4D50F-BBE1-D878-C8D6-FBF39BEEAA3B}"/>
              </a:ext>
            </a:extLst>
          </p:cNvPr>
          <p:cNvSpPr>
            <a:spLocks noGrp="1"/>
          </p:cNvSpPr>
          <p:nvPr>
            <p:ph type="dt" sz="half" idx="10"/>
          </p:nvPr>
        </p:nvSpPr>
        <p:spPr/>
        <p:txBody>
          <a:bodyPr/>
          <a:lstStyle/>
          <a:p>
            <a:fld id="{01247161-F028-4D23-B896-C8F0866D324D}" type="datetimeFigureOut">
              <a:rPr lang="es-CL" smtClean="0"/>
              <a:pPr/>
              <a:t>09-08-2023</a:t>
            </a:fld>
            <a:endParaRPr lang="es-CL"/>
          </a:p>
        </p:txBody>
      </p:sp>
      <p:sp>
        <p:nvSpPr>
          <p:cNvPr id="5" name="Marcador de pie de página 4">
            <a:extLst>
              <a:ext uri="{FF2B5EF4-FFF2-40B4-BE49-F238E27FC236}">
                <a16:creationId xmlns:a16="http://schemas.microsoft.com/office/drawing/2014/main" id="{819C1610-7A4E-C7BC-443A-1C7F4BBAD32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43B9424-0577-27C5-032E-6CBE537CE9FA}"/>
              </a:ext>
            </a:extLst>
          </p:cNvPr>
          <p:cNvSpPr>
            <a:spLocks noGrp="1"/>
          </p:cNvSpPr>
          <p:nvPr>
            <p:ph type="sldNum" sz="quarter" idx="12"/>
          </p:nvPr>
        </p:nvSpPr>
        <p:spPr/>
        <p:txBody>
          <a:bodyPr/>
          <a:lstStyle/>
          <a:p>
            <a:fld id="{132BDB12-C7F3-4C43-B4C4-A5F65C9C6F0D}" type="slidenum">
              <a:rPr lang="es-CL" smtClean="0"/>
              <a:pPr/>
              <a:t>‹Nº›</a:t>
            </a:fld>
            <a:endParaRPr lang="es-CL"/>
          </a:p>
        </p:txBody>
      </p:sp>
    </p:spTree>
    <p:extLst>
      <p:ext uri="{BB962C8B-B14F-4D97-AF65-F5344CB8AC3E}">
        <p14:creationId xmlns:p14="http://schemas.microsoft.com/office/powerpoint/2010/main" val="2972312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9366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7C20A4-BFFB-480A-B758-728E7DB0DDE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715FEA4C-A806-1E09-ADF0-A32C4DF3D45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566A8C5-CA42-71D0-AA8B-F3DB48BDAF50}"/>
              </a:ext>
            </a:extLst>
          </p:cNvPr>
          <p:cNvSpPr>
            <a:spLocks noGrp="1"/>
          </p:cNvSpPr>
          <p:nvPr>
            <p:ph type="dt" sz="half" idx="10"/>
          </p:nvPr>
        </p:nvSpPr>
        <p:spPr/>
        <p:txBody>
          <a:bodyPr/>
          <a:lstStyle/>
          <a:p>
            <a:fld id="{01247161-F028-4D23-B896-C8F0866D324D}" type="datetimeFigureOut">
              <a:rPr lang="es-CL" smtClean="0"/>
              <a:pPr/>
              <a:t>09-08-2023</a:t>
            </a:fld>
            <a:endParaRPr lang="es-CL"/>
          </a:p>
        </p:txBody>
      </p:sp>
      <p:sp>
        <p:nvSpPr>
          <p:cNvPr id="5" name="Marcador de pie de página 4">
            <a:extLst>
              <a:ext uri="{FF2B5EF4-FFF2-40B4-BE49-F238E27FC236}">
                <a16:creationId xmlns:a16="http://schemas.microsoft.com/office/drawing/2014/main" id="{6C5BB40B-27CC-36C9-7B4C-FE12006DA8E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3DC2E97-7D9C-CC9D-AC8D-A7824329229F}"/>
              </a:ext>
            </a:extLst>
          </p:cNvPr>
          <p:cNvSpPr>
            <a:spLocks noGrp="1"/>
          </p:cNvSpPr>
          <p:nvPr>
            <p:ph type="sldNum" sz="quarter" idx="12"/>
          </p:nvPr>
        </p:nvSpPr>
        <p:spPr/>
        <p:txBody>
          <a:bodyPr/>
          <a:lstStyle/>
          <a:p>
            <a:fld id="{132BDB12-C7F3-4C43-B4C4-A5F65C9C6F0D}" type="slidenum">
              <a:rPr lang="es-CL" smtClean="0"/>
              <a:pPr/>
              <a:t>‹Nº›</a:t>
            </a:fld>
            <a:endParaRPr lang="es-CL"/>
          </a:p>
        </p:txBody>
      </p:sp>
    </p:spTree>
    <p:extLst>
      <p:ext uri="{BB962C8B-B14F-4D97-AF65-F5344CB8AC3E}">
        <p14:creationId xmlns:p14="http://schemas.microsoft.com/office/powerpoint/2010/main" val="940738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648DD6-2DCF-FE24-2130-8CADB469A0C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8CDFB5A-8F19-2F13-D545-3811133920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D3A752C-A5A2-6390-2452-B962931BAD0A}"/>
              </a:ext>
            </a:extLst>
          </p:cNvPr>
          <p:cNvSpPr>
            <a:spLocks noGrp="1"/>
          </p:cNvSpPr>
          <p:nvPr>
            <p:ph type="dt" sz="half" idx="10"/>
          </p:nvPr>
        </p:nvSpPr>
        <p:spPr/>
        <p:txBody>
          <a:bodyPr/>
          <a:lstStyle/>
          <a:p>
            <a:fld id="{01247161-F028-4D23-B896-C8F0866D324D}" type="datetimeFigureOut">
              <a:rPr lang="es-CL" smtClean="0"/>
              <a:pPr/>
              <a:t>09-08-2023</a:t>
            </a:fld>
            <a:endParaRPr lang="es-CL"/>
          </a:p>
        </p:txBody>
      </p:sp>
      <p:sp>
        <p:nvSpPr>
          <p:cNvPr id="5" name="Marcador de pie de página 4">
            <a:extLst>
              <a:ext uri="{FF2B5EF4-FFF2-40B4-BE49-F238E27FC236}">
                <a16:creationId xmlns:a16="http://schemas.microsoft.com/office/drawing/2014/main" id="{58300AB9-0154-6EE1-A4FE-01A6E2B3C8B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B9739BC-DEC5-925E-7C2F-70A6A033EA15}"/>
              </a:ext>
            </a:extLst>
          </p:cNvPr>
          <p:cNvSpPr>
            <a:spLocks noGrp="1"/>
          </p:cNvSpPr>
          <p:nvPr>
            <p:ph type="sldNum" sz="quarter" idx="12"/>
          </p:nvPr>
        </p:nvSpPr>
        <p:spPr/>
        <p:txBody>
          <a:bodyPr/>
          <a:lstStyle/>
          <a:p>
            <a:fld id="{132BDB12-C7F3-4C43-B4C4-A5F65C9C6F0D}" type="slidenum">
              <a:rPr lang="es-CL" smtClean="0"/>
              <a:pPr/>
              <a:t>‹Nº›</a:t>
            </a:fld>
            <a:endParaRPr lang="es-CL"/>
          </a:p>
        </p:txBody>
      </p:sp>
    </p:spTree>
    <p:extLst>
      <p:ext uri="{BB962C8B-B14F-4D97-AF65-F5344CB8AC3E}">
        <p14:creationId xmlns:p14="http://schemas.microsoft.com/office/powerpoint/2010/main" val="402056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F23710-23E1-2645-CAC2-E289FE0CA70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D72A34DD-A55C-7538-9F51-2C0EBE40461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EB1FC1F0-F028-E021-A9EE-2FA5CF8604B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2C45435E-C5EF-68D1-2CA5-8398D5EC8883}"/>
              </a:ext>
            </a:extLst>
          </p:cNvPr>
          <p:cNvSpPr>
            <a:spLocks noGrp="1"/>
          </p:cNvSpPr>
          <p:nvPr>
            <p:ph type="dt" sz="half" idx="10"/>
          </p:nvPr>
        </p:nvSpPr>
        <p:spPr/>
        <p:txBody>
          <a:bodyPr/>
          <a:lstStyle/>
          <a:p>
            <a:fld id="{01247161-F028-4D23-B896-C8F0866D324D}" type="datetimeFigureOut">
              <a:rPr lang="es-CL" smtClean="0"/>
              <a:pPr/>
              <a:t>09-08-2023</a:t>
            </a:fld>
            <a:endParaRPr lang="es-CL"/>
          </a:p>
        </p:txBody>
      </p:sp>
      <p:sp>
        <p:nvSpPr>
          <p:cNvPr id="6" name="Marcador de pie de página 5">
            <a:extLst>
              <a:ext uri="{FF2B5EF4-FFF2-40B4-BE49-F238E27FC236}">
                <a16:creationId xmlns:a16="http://schemas.microsoft.com/office/drawing/2014/main" id="{7D5FC50E-23A1-90FE-E802-42B64CDF143B}"/>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0A7D76EB-26D7-42A7-7CB5-EFD59BAAFD09}"/>
              </a:ext>
            </a:extLst>
          </p:cNvPr>
          <p:cNvSpPr>
            <a:spLocks noGrp="1"/>
          </p:cNvSpPr>
          <p:nvPr>
            <p:ph type="sldNum" sz="quarter" idx="12"/>
          </p:nvPr>
        </p:nvSpPr>
        <p:spPr/>
        <p:txBody>
          <a:bodyPr/>
          <a:lstStyle/>
          <a:p>
            <a:fld id="{132BDB12-C7F3-4C43-B4C4-A5F65C9C6F0D}" type="slidenum">
              <a:rPr lang="es-CL" smtClean="0"/>
              <a:pPr/>
              <a:t>‹Nº›</a:t>
            </a:fld>
            <a:endParaRPr lang="es-CL"/>
          </a:p>
        </p:txBody>
      </p:sp>
    </p:spTree>
    <p:extLst>
      <p:ext uri="{BB962C8B-B14F-4D97-AF65-F5344CB8AC3E}">
        <p14:creationId xmlns:p14="http://schemas.microsoft.com/office/powerpoint/2010/main" val="3320796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199252-34CD-BD59-F705-28E620DBC48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1FF8E4CF-C313-14C9-F438-8D3DB9484B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F5ADC8A-95FA-96D4-1F34-85EE9510203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D7F6599F-7C4F-D7AC-E9A4-FECF4B5BE1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7F3C130-5F43-7F4A-225A-A795C9B9555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B162B797-EEB6-967A-BB77-E5D955ECCC85}"/>
              </a:ext>
            </a:extLst>
          </p:cNvPr>
          <p:cNvSpPr>
            <a:spLocks noGrp="1"/>
          </p:cNvSpPr>
          <p:nvPr>
            <p:ph type="dt" sz="half" idx="10"/>
          </p:nvPr>
        </p:nvSpPr>
        <p:spPr/>
        <p:txBody>
          <a:bodyPr/>
          <a:lstStyle/>
          <a:p>
            <a:fld id="{01247161-F028-4D23-B896-C8F0866D324D}" type="datetimeFigureOut">
              <a:rPr lang="es-CL" smtClean="0"/>
              <a:pPr/>
              <a:t>09-08-2023</a:t>
            </a:fld>
            <a:endParaRPr lang="es-CL"/>
          </a:p>
        </p:txBody>
      </p:sp>
      <p:sp>
        <p:nvSpPr>
          <p:cNvPr id="8" name="Marcador de pie de página 7">
            <a:extLst>
              <a:ext uri="{FF2B5EF4-FFF2-40B4-BE49-F238E27FC236}">
                <a16:creationId xmlns:a16="http://schemas.microsoft.com/office/drawing/2014/main" id="{FD8533D6-AC75-9B0E-A9C8-03F7BF5335B3}"/>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AE1AD7EF-825F-6B9B-F0D9-3BD1EA7F45E2}"/>
              </a:ext>
            </a:extLst>
          </p:cNvPr>
          <p:cNvSpPr>
            <a:spLocks noGrp="1"/>
          </p:cNvSpPr>
          <p:nvPr>
            <p:ph type="sldNum" sz="quarter" idx="12"/>
          </p:nvPr>
        </p:nvSpPr>
        <p:spPr/>
        <p:txBody>
          <a:bodyPr/>
          <a:lstStyle/>
          <a:p>
            <a:fld id="{132BDB12-C7F3-4C43-B4C4-A5F65C9C6F0D}" type="slidenum">
              <a:rPr lang="es-CL" smtClean="0"/>
              <a:pPr/>
              <a:t>‹Nº›</a:t>
            </a:fld>
            <a:endParaRPr lang="es-CL"/>
          </a:p>
        </p:txBody>
      </p:sp>
    </p:spTree>
    <p:extLst>
      <p:ext uri="{BB962C8B-B14F-4D97-AF65-F5344CB8AC3E}">
        <p14:creationId xmlns:p14="http://schemas.microsoft.com/office/powerpoint/2010/main" val="85693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E4ADAB-8C81-6F85-EDCB-397ADFC30906}"/>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F8E6C1AC-6C24-DBE4-831A-B4B96FAFE1CF}"/>
              </a:ext>
            </a:extLst>
          </p:cNvPr>
          <p:cNvSpPr>
            <a:spLocks noGrp="1"/>
          </p:cNvSpPr>
          <p:nvPr>
            <p:ph type="dt" sz="half" idx="10"/>
          </p:nvPr>
        </p:nvSpPr>
        <p:spPr/>
        <p:txBody>
          <a:bodyPr/>
          <a:lstStyle/>
          <a:p>
            <a:fld id="{01247161-F028-4D23-B896-C8F0866D324D}" type="datetimeFigureOut">
              <a:rPr lang="es-CL" smtClean="0"/>
              <a:pPr/>
              <a:t>09-08-2023</a:t>
            </a:fld>
            <a:endParaRPr lang="es-CL"/>
          </a:p>
        </p:txBody>
      </p:sp>
      <p:sp>
        <p:nvSpPr>
          <p:cNvPr id="4" name="Marcador de pie de página 3">
            <a:extLst>
              <a:ext uri="{FF2B5EF4-FFF2-40B4-BE49-F238E27FC236}">
                <a16:creationId xmlns:a16="http://schemas.microsoft.com/office/drawing/2014/main" id="{DE9A3A7D-882D-76F4-1AA8-822B4D9C1088}"/>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456F7534-09A1-8342-C912-62E9A1DA1913}"/>
              </a:ext>
            </a:extLst>
          </p:cNvPr>
          <p:cNvSpPr>
            <a:spLocks noGrp="1"/>
          </p:cNvSpPr>
          <p:nvPr>
            <p:ph type="sldNum" sz="quarter" idx="12"/>
          </p:nvPr>
        </p:nvSpPr>
        <p:spPr/>
        <p:txBody>
          <a:bodyPr/>
          <a:lstStyle/>
          <a:p>
            <a:fld id="{132BDB12-C7F3-4C43-B4C4-A5F65C9C6F0D}" type="slidenum">
              <a:rPr lang="es-CL" smtClean="0"/>
              <a:pPr/>
              <a:t>‹Nº›</a:t>
            </a:fld>
            <a:endParaRPr lang="es-CL"/>
          </a:p>
        </p:txBody>
      </p:sp>
    </p:spTree>
    <p:extLst>
      <p:ext uri="{BB962C8B-B14F-4D97-AF65-F5344CB8AC3E}">
        <p14:creationId xmlns:p14="http://schemas.microsoft.com/office/powerpoint/2010/main" val="224291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D084BCD-D541-DE12-6EAC-373115E20983}"/>
              </a:ext>
            </a:extLst>
          </p:cNvPr>
          <p:cNvSpPr>
            <a:spLocks noGrp="1"/>
          </p:cNvSpPr>
          <p:nvPr>
            <p:ph type="dt" sz="half" idx="10"/>
          </p:nvPr>
        </p:nvSpPr>
        <p:spPr/>
        <p:txBody>
          <a:bodyPr/>
          <a:lstStyle/>
          <a:p>
            <a:fld id="{01247161-F028-4D23-B896-C8F0866D324D}" type="datetimeFigureOut">
              <a:rPr lang="es-CL" smtClean="0"/>
              <a:pPr/>
              <a:t>09-08-2023</a:t>
            </a:fld>
            <a:endParaRPr lang="es-CL"/>
          </a:p>
        </p:txBody>
      </p:sp>
      <p:sp>
        <p:nvSpPr>
          <p:cNvPr id="3" name="Marcador de pie de página 2">
            <a:extLst>
              <a:ext uri="{FF2B5EF4-FFF2-40B4-BE49-F238E27FC236}">
                <a16:creationId xmlns:a16="http://schemas.microsoft.com/office/drawing/2014/main" id="{56FC969A-85E6-D188-7017-DF15AF5D5C07}"/>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834B8994-52A2-F6CA-2745-1B1B254EE831}"/>
              </a:ext>
            </a:extLst>
          </p:cNvPr>
          <p:cNvSpPr>
            <a:spLocks noGrp="1"/>
          </p:cNvSpPr>
          <p:nvPr>
            <p:ph type="sldNum" sz="quarter" idx="12"/>
          </p:nvPr>
        </p:nvSpPr>
        <p:spPr/>
        <p:txBody>
          <a:bodyPr/>
          <a:lstStyle/>
          <a:p>
            <a:fld id="{132BDB12-C7F3-4C43-B4C4-A5F65C9C6F0D}" type="slidenum">
              <a:rPr lang="es-CL" smtClean="0"/>
              <a:pPr/>
              <a:t>‹Nº›</a:t>
            </a:fld>
            <a:endParaRPr lang="es-CL"/>
          </a:p>
        </p:txBody>
      </p:sp>
    </p:spTree>
    <p:extLst>
      <p:ext uri="{BB962C8B-B14F-4D97-AF65-F5344CB8AC3E}">
        <p14:creationId xmlns:p14="http://schemas.microsoft.com/office/powerpoint/2010/main" val="821833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DD2C3E-3F7A-B9A9-B6ED-F8A4C9EB7A8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88BBE93-73E2-5676-6A96-825300670C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08AD8F32-5CFB-583A-877B-3655F87EE9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22221F2-9CB0-7F24-C3C1-B019AEE4F529}"/>
              </a:ext>
            </a:extLst>
          </p:cNvPr>
          <p:cNvSpPr>
            <a:spLocks noGrp="1"/>
          </p:cNvSpPr>
          <p:nvPr>
            <p:ph type="dt" sz="half" idx="10"/>
          </p:nvPr>
        </p:nvSpPr>
        <p:spPr/>
        <p:txBody>
          <a:bodyPr/>
          <a:lstStyle/>
          <a:p>
            <a:fld id="{01247161-F028-4D23-B896-C8F0866D324D}" type="datetimeFigureOut">
              <a:rPr lang="es-CL" smtClean="0"/>
              <a:pPr/>
              <a:t>09-08-2023</a:t>
            </a:fld>
            <a:endParaRPr lang="es-CL"/>
          </a:p>
        </p:txBody>
      </p:sp>
      <p:sp>
        <p:nvSpPr>
          <p:cNvPr id="6" name="Marcador de pie de página 5">
            <a:extLst>
              <a:ext uri="{FF2B5EF4-FFF2-40B4-BE49-F238E27FC236}">
                <a16:creationId xmlns:a16="http://schemas.microsoft.com/office/drawing/2014/main" id="{1FCC18BF-8C32-EDFE-201D-FDAE3DF54EC1}"/>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B38E369-413F-FC63-2C38-F245619011A2}"/>
              </a:ext>
            </a:extLst>
          </p:cNvPr>
          <p:cNvSpPr>
            <a:spLocks noGrp="1"/>
          </p:cNvSpPr>
          <p:nvPr>
            <p:ph type="sldNum" sz="quarter" idx="12"/>
          </p:nvPr>
        </p:nvSpPr>
        <p:spPr/>
        <p:txBody>
          <a:bodyPr/>
          <a:lstStyle/>
          <a:p>
            <a:fld id="{132BDB12-C7F3-4C43-B4C4-A5F65C9C6F0D}" type="slidenum">
              <a:rPr lang="es-CL" smtClean="0"/>
              <a:pPr/>
              <a:t>‹Nº›</a:t>
            </a:fld>
            <a:endParaRPr lang="es-CL"/>
          </a:p>
        </p:txBody>
      </p:sp>
    </p:spTree>
    <p:extLst>
      <p:ext uri="{BB962C8B-B14F-4D97-AF65-F5344CB8AC3E}">
        <p14:creationId xmlns:p14="http://schemas.microsoft.com/office/powerpoint/2010/main" val="1305819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B176BA-EFEE-DFAE-42F7-DA9AE69AFE0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058B57D0-109B-7949-C43E-3227B2AF0B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E2E387E9-5C22-FC86-C303-7287FDA58C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9B3A7B1-4F00-84A0-F681-C1695722789A}"/>
              </a:ext>
            </a:extLst>
          </p:cNvPr>
          <p:cNvSpPr>
            <a:spLocks noGrp="1"/>
          </p:cNvSpPr>
          <p:nvPr>
            <p:ph type="dt" sz="half" idx="10"/>
          </p:nvPr>
        </p:nvSpPr>
        <p:spPr/>
        <p:txBody>
          <a:bodyPr/>
          <a:lstStyle/>
          <a:p>
            <a:fld id="{01247161-F028-4D23-B896-C8F0866D324D}" type="datetimeFigureOut">
              <a:rPr lang="es-CL" smtClean="0"/>
              <a:pPr/>
              <a:t>09-08-2023</a:t>
            </a:fld>
            <a:endParaRPr lang="es-CL"/>
          </a:p>
        </p:txBody>
      </p:sp>
      <p:sp>
        <p:nvSpPr>
          <p:cNvPr id="6" name="Marcador de pie de página 5">
            <a:extLst>
              <a:ext uri="{FF2B5EF4-FFF2-40B4-BE49-F238E27FC236}">
                <a16:creationId xmlns:a16="http://schemas.microsoft.com/office/drawing/2014/main" id="{F9C8E8BA-0D00-5A82-5EED-5F92B390268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9DE9F93-EE46-6F41-487C-9CC031660DF5}"/>
              </a:ext>
            </a:extLst>
          </p:cNvPr>
          <p:cNvSpPr>
            <a:spLocks noGrp="1"/>
          </p:cNvSpPr>
          <p:nvPr>
            <p:ph type="sldNum" sz="quarter" idx="12"/>
          </p:nvPr>
        </p:nvSpPr>
        <p:spPr/>
        <p:txBody>
          <a:bodyPr/>
          <a:lstStyle/>
          <a:p>
            <a:fld id="{132BDB12-C7F3-4C43-B4C4-A5F65C9C6F0D}" type="slidenum">
              <a:rPr lang="es-CL" smtClean="0"/>
              <a:pPr/>
              <a:t>‹Nº›</a:t>
            </a:fld>
            <a:endParaRPr lang="es-CL"/>
          </a:p>
        </p:txBody>
      </p:sp>
    </p:spTree>
    <p:extLst>
      <p:ext uri="{BB962C8B-B14F-4D97-AF65-F5344CB8AC3E}">
        <p14:creationId xmlns:p14="http://schemas.microsoft.com/office/powerpoint/2010/main" val="798034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94BFFA9-EFDB-2C61-8423-BEDC77CAEB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5BDEEAB-2BF3-82DF-6896-6BCDFC08ED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8250D94-3311-1BF3-C649-0A35BE0163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247161-F028-4D23-B896-C8F0866D324D}" type="datetimeFigureOut">
              <a:rPr lang="es-CL" smtClean="0"/>
              <a:pPr/>
              <a:t>09-08-2023</a:t>
            </a:fld>
            <a:endParaRPr lang="es-CL"/>
          </a:p>
        </p:txBody>
      </p:sp>
      <p:sp>
        <p:nvSpPr>
          <p:cNvPr id="5" name="Marcador de pie de página 4">
            <a:extLst>
              <a:ext uri="{FF2B5EF4-FFF2-40B4-BE49-F238E27FC236}">
                <a16:creationId xmlns:a16="http://schemas.microsoft.com/office/drawing/2014/main" id="{177623DD-E3F2-57C4-3EED-8776D87BF5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32A5614B-0FB1-9C7D-2A07-F718736A15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BDB12-C7F3-4C43-B4C4-A5F65C9C6F0D}" type="slidenum">
              <a:rPr lang="es-CL" smtClean="0"/>
              <a:pPr/>
              <a:t>‹Nº›</a:t>
            </a:fld>
            <a:endParaRPr lang="es-CL"/>
          </a:p>
        </p:txBody>
      </p:sp>
    </p:spTree>
    <p:extLst>
      <p:ext uri="{BB962C8B-B14F-4D97-AF65-F5344CB8AC3E}">
        <p14:creationId xmlns:p14="http://schemas.microsoft.com/office/powerpoint/2010/main" val="3584454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0000"/>
            <a:lum/>
          </a:blip>
          <a:srcRect/>
          <a:stretch>
            <a:fillRect t="-9000" b="-9000"/>
          </a:stretch>
        </a:blipFill>
        <a:effectLst/>
      </p:bgPr>
    </p:bg>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A8678F6-903D-8C43-293A-E228E2165919}"/>
              </a:ext>
            </a:extLst>
          </p:cNvPr>
          <p:cNvSpPr/>
          <p:nvPr/>
        </p:nvSpPr>
        <p:spPr>
          <a:xfrm>
            <a:off x="5753100" y="4254500"/>
            <a:ext cx="6108700" cy="4093428"/>
          </a:xfrm>
          <a:prstGeom prst="rect">
            <a:avLst/>
          </a:prstGeom>
          <a:noFill/>
          <a:effectLst>
            <a:outerShdw blurRad="50800" dist="50800" dir="5400000" algn="ctr" rotWithShape="0">
              <a:srgbClr val="000000"/>
            </a:outerShdw>
          </a:effectLst>
        </p:spPr>
        <p:txBody>
          <a:bodyPr wrap="square" lIns="91440" tIns="45720" rIns="91440" bIns="45720">
            <a:spAutoFit/>
          </a:bodyPr>
          <a:lstStyle/>
          <a:p>
            <a:pPr algn="ctr"/>
            <a:r>
              <a:rPr lang="es-ES" sz="4000" b="1" cap="small" spc="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Programa de derecho </a:t>
            </a:r>
          </a:p>
          <a:p>
            <a:pPr algn="ctr"/>
            <a:r>
              <a:rPr lang="es-ES" sz="4000" b="1" cap="small" spc="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y medioambiente</a:t>
            </a:r>
          </a:p>
          <a:p>
            <a:pPr algn="ctr"/>
            <a:r>
              <a:rPr lang="es-ES" sz="4000" b="1" cap="small"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Foro Constitucional UC</a:t>
            </a:r>
            <a:endParaRPr lang="es-ES" sz="4000" b="1" cap="small" spc="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endParaRPr lang="es-ES" sz="5000" b="1" cap="small" spc="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endParaRPr lang="es-ES" sz="5000" b="1" cap="small" spc="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pic>
        <p:nvPicPr>
          <p:cNvPr id="12" name="Gráfico 11">
            <a:extLst>
              <a:ext uri="{FF2B5EF4-FFF2-40B4-BE49-F238E27FC236}">
                <a16:creationId xmlns:a16="http://schemas.microsoft.com/office/drawing/2014/main" id="{60DBEA9B-1D6F-AD08-3C94-C22301CDCD7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785812" y="3608672"/>
            <a:ext cx="4136708" cy="2394936"/>
          </a:xfrm>
          <a:prstGeom prst="rect">
            <a:avLst/>
          </a:prstGeom>
        </p:spPr>
      </p:pic>
      <p:sp>
        <p:nvSpPr>
          <p:cNvPr id="4" name="Rectángulo 5">
            <a:extLst>
              <a:ext uri="{FF2B5EF4-FFF2-40B4-BE49-F238E27FC236}">
                <a16:creationId xmlns:a16="http://schemas.microsoft.com/office/drawing/2014/main" id="{2A8678F6-903D-8C43-293A-E228E2165919}"/>
              </a:ext>
            </a:extLst>
          </p:cNvPr>
          <p:cNvSpPr/>
          <p:nvPr/>
        </p:nvSpPr>
        <p:spPr>
          <a:xfrm>
            <a:off x="658132" y="215900"/>
            <a:ext cx="7552452" cy="2769989"/>
          </a:xfrm>
          <a:prstGeom prst="rect">
            <a:avLst/>
          </a:prstGeom>
          <a:noFill/>
          <a:effectLst>
            <a:outerShdw blurRad="50800" dist="50800" dir="5400000" algn="ctr" rotWithShape="0">
              <a:srgbClr val="000000"/>
            </a:outerShdw>
          </a:effectLst>
        </p:spPr>
        <p:txBody>
          <a:bodyPr wrap="none" lIns="91440" tIns="45720" rIns="91440" bIns="45720">
            <a:spAutoFit/>
          </a:bodyPr>
          <a:lstStyle/>
          <a:p>
            <a:pPr algn="ctr"/>
            <a:r>
              <a:rPr lang="es-ES" sz="5000" b="1" cap="small" spc="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Comentarios Enmiendas</a:t>
            </a:r>
          </a:p>
          <a:p>
            <a:pPr algn="ctr"/>
            <a:r>
              <a:rPr lang="es-ES" sz="2400" b="1" cap="small"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Profesor Ricardo Irarrázabal</a:t>
            </a:r>
            <a:endParaRPr lang="es-ES" sz="2400" b="1" cap="small" spc="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endParaRPr lang="es-ES" sz="5000" b="1" cap="small" spc="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endParaRPr lang="es-ES" sz="5000" b="1" cap="small" spc="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7898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b="1" dirty="0"/>
          </a:p>
          <a:p>
            <a:pPr algn="ctr"/>
            <a:endParaRPr lang="es-CL" b="1" dirty="0"/>
          </a:p>
          <a:p>
            <a:pPr algn="ctr"/>
            <a:r>
              <a:rPr lang="es-CL" sz="2400" b="1" dirty="0">
                <a:latin typeface="Times New Roman" pitchFamily="18" charset="0"/>
                <a:cs typeface="Times New Roman" pitchFamily="18" charset="0"/>
              </a:rPr>
              <a:t>          Artículo Introductorio</a:t>
            </a:r>
            <a:endParaRPr lang="es-CL" sz="2400" dirty="0">
              <a:latin typeface="Times New Roman" pitchFamily="18" charset="0"/>
              <a:cs typeface="Times New Roman" pitchFamily="18" charset="0"/>
            </a:endParaRPr>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0731" y="85706"/>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4436496" y="0"/>
            <a:ext cx="3653564" cy="707886"/>
          </a:xfrm>
          <a:prstGeom prst="rect">
            <a:avLst/>
          </a:prstGeom>
          <a:noFill/>
        </p:spPr>
        <p:txBody>
          <a:bodyPr wrap="none" lIns="91440" tIns="45720" rIns="91440" bIns="45720">
            <a:spAutoFit/>
          </a:bodyPr>
          <a:lstStyle/>
          <a:p>
            <a:pPr algn="ctr"/>
            <a:r>
              <a:rPr lang="es-ES" sz="4000" b="1" cap="small"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Capítulo XIII</a:t>
            </a:r>
          </a:p>
        </p:txBody>
      </p:sp>
      <p:sp>
        <p:nvSpPr>
          <p:cNvPr id="102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9" name="18 CuadroTexto"/>
          <p:cNvSpPr txBox="1"/>
          <p:nvPr/>
        </p:nvSpPr>
        <p:spPr>
          <a:xfrm>
            <a:off x="1562100" y="5841305"/>
            <a:ext cx="9829800" cy="646331"/>
          </a:xfrm>
          <a:prstGeom prst="rect">
            <a:avLst/>
          </a:prstGeom>
          <a:noFill/>
        </p:spPr>
        <p:txBody>
          <a:bodyPr wrap="square" rtlCol="0">
            <a:spAutoFit/>
          </a:bodyPr>
          <a:lstStyle/>
          <a:p>
            <a:pPr marL="342900" indent="-342900"/>
            <a:endParaRPr lang="es-ES" dirty="0"/>
          </a:p>
          <a:p>
            <a:pPr marL="342900" indent="-342900">
              <a:buAutoNum type="arabicPeriod"/>
            </a:pPr>
            <a:endParaRPr lang="es-ES" dirty="0"/>
          </a:p>
        </p:txBody>
      </p:sp>
      <p:graphicFrame>
        <p:nvGraphicFramePr>
          <p:cNvPr id="9" name="8 Tabla"/>
          <p:cNvGraphicFramePr>
            <a:graphicFrameLocks noGrp="1"/>
          </p:cNvGraphicFramePr>
          <p:nvPr>
            <p:extLst>
              <p:ext uri="{D42A27DB-BD31-4B8C-83A1-F6EECF244321}">
                <p14:modId xmlns:p14="http://schemas.microsoft.com/office/powerpoint/2010/main" val="1762382664"/>
              </p:ext>
            </p:extLst>
          </p:nvPr>
        </p:nvGraphicFramePr>
        <p:xfrm>
          <a:off x="747033" y="1938992"/>
          <a:ext cx="11032490" cy="2825751"/>
        </p:xfrm>
        <a:graphic>
          <a:graphicData uri="http://schemas.openxmlformats.org/drawingml/2006/table">
            <a:tbl>
              <a:tblPr/>
              <a:tblGrid>
                <a:gridCol w="5516245">
                  <a:extLst>
                    <a:ext uri="{9D8B030D-6E8A-4147-A177-3AD203B41FA5}">
                      <a16:colId xmlns:a16="http://schemas.microsoft.com/office/drawing/2014/main" val="20000"/>
                    </a:ext>
                  </a:extLst>
                </a:gridCol>
                <a:gridCol w="5516245">
                  <a:extLst>
                    <a:ext uri="{9D8B030D-6E8A-4147-A177-3AD203B41FA5}">
                      <a16:colId xmlns:a16="http://schemas.microsoft.com/office/drawing/2014/main" val="20001"/>
                    </a:ext>
                  </a:extLst>
                </a:gridCol>
              </a:tblGrid>
              <a:tr h="2825751">
                <a:tc>
                  <a:txBody>
                    <a:bodyPr/>
                    <a:lstStyle/>
                    <a:p>
                      <a:pPr algn="just">
                        <a:lnSpc>
                          <a:spcPct val="107000"/>
                        </a:lnSpc>
                        <a:spcAft>
                          <a:spcPts val="800"/>
                        </a:spcAft>
                      </a:pPr>
                      <a:r>
                        <a:rPr lang="es-ES" sz="1800" b="1" kern="100" dirty="0">
                          <a:latin typeface="Calibri "/>
                          <a:ea typeface="Times New Roman"/>
                          <a:cs typeface="Times New Roman" pitchFamily="18" charset="0"/>
                        </a:rPr>
                        <a:t>Artículo 201 </a:t>
                      </a:r>
                      <a:endParaRPr lang="es-ES" sz="1800" kern="100" dirty="0">
                        <a:latin typeface="Calibri "/>
                        <a:ea typeface="Calibri"/>
                        <a:cs typeface="Times New Roman" pitchFamily="18" charset="0"/>
                      </a:endParaRPr>
                    </a:p>
                    <a:p>
                      <a:pPr algn="just">
                        <a:lnSpc>
                          <a:spcPct val="107000"/>
                        </a:lnSpc>
                        <a:spcAft>
                          <a:spcPts val="800"/>
                        </a:spcAft>
                      </a:pPr>
                      <a:r>
                        <a:rPr lang="es-ES" sz="1800" kern="100" dirty="0">
                          <a:latin typeface="Calibri "/>
                          <a:ea typeface="Times New Roman"/>
                          <a:cs typeface="Times New Roman" pitchFamily="18" charset="0"/>
                        </a:rPr>
                        <a:t>La protección del medio ambiente, la sostenibilidad y el desarrollo están orientados al pleno ejercicio de los derechos de las personas, así como al cuidado de la naturaleza y su biodiversidad, considerando a las actuales y futuras generaciones.</a:t>
                      </a:r>
                      <a:endParaRPr lang="es-ES" sz="1800"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ES" sz="1800" b="1" kern="100" dirty="0">
                          <a:latin typeface="Calibri "/>
                          <a:ea typeface="Times New Roman"/>
                          <a:cs typeface="Times New Roman" pitchFamily="18" charset="0"/>
                        </a:rPr>
                        <a:t>Artículo 201</a:t>
                      </a:r>
                      <a:endParaRPr lang="es-ES" sz="1800" kern="100" dirty="0">
                        <a:latin typeface="Calibri "/>
                        <a:ea typeface="Calibri"/>
                        <a:cs typeface="Times New Roman" pitchFamily="18" charset="0"/>
                      </a:endParaRPr>
                    </a:p>
                    <a:p>
                      <a:pPr algn="just">
                        <a:lnSpc>
                          <a:spcPct val="107000"/>
                        </a:lnSpc>
                        <a:spcAft>
                          <a:spcPts val="800"/>
                        </a:spcAft>
                      </a:pPr>
                      <a:r>
                        <a:rPr lang="es-CL" sz="1800" u="sng" kern="100" dirty="0">
                          <a:latin typeface="Calibri "/>
                          <a:ea typeface="Times New Roman"/>
                          <a:cs typeface="Times New Roman" pitchFamily="18" charset="0"/>
                        </a:rPr>
                        <a:t>PR</a:t>
                      </a:r>
                      <a:r>
                        <a:rPr lang="es-CL" sz="1800" kern="100" dirty="0">
                          <a:latin typeface="Calibri "/>
                          <a:ea typeface="Times New Roman"/>
                          <a:cs typeface="Times New Roman" pitchFamily="18" charset="0"/>
                        </a:rPr>
                        <a:t>: </a:t>
                      </a:r>
                    </a:p>
                    <a:p>
                      <a:pPr algn="just">
                        <a:lnSpc>
                          <a:spcPct val="107000"/>
                        </a:lnSpc>
                        <a:spcAft>
                          <a:spcPts val="800"/>
                        </a:spcAft>
                      </a:pPr>
                      <a:r>
                        <a:rPr lang="es-CL" sz="1800" i="1" kern="100" dirty="0">
                          <a:latin typeface="Calibri "/>
                          <a:ea typeface="Times New Roman"/>
                          <a:cs typeface="Times New Roman" pitchFamily="18" charset="0"/>
                        </a:rPr>
                        <a:t>“La protección del medio ambiente y </a:t>
                      </a:r>
                      <a:r>
                        <a:rPr lang="es-CL" sz="1800" b="1" i="1" kern="100" dirty="0">
                          <a:latin typeface="Calibri "/>
                          <a:ea typeface="Times New Roman"/>
                          <a:cs typeface="Times New Roman" pitchFamily="18" charset="0"/>
                        </a:rPr>
                        <a:t>la sustentabilidad </a:t>
                      </a:r>
                      <a:r>
                        <a:rPr lang="es-CL" sz="1800" i="1" kern="100" dirty="0">
                          <a:latin typeface="Calibri "/>
                          <a:ea typeface="Times New Roman"/>
                          <a:cs typeface="Times New Roman" pitchFamily="18" charset="0"/>
                        </a:rPr>
                        <a:t>están orientados al pleno ejercicio de los derechos de las personas </a:t>
                      </a:r>
                      <a:r>
                        <a:rPr lang="es-CL" sz="1800" b="1" i="1" u="none" kern="100" dirty="0">
                          <a:latin typeface="Calibri "/>
                          <a:ea typeface="Times New Roman"/>
                          <a:cs typeface="Times New Roman" pitchFamily="18" charset="0"/>
                        </a:rPr>
                        <a:t>y su mayor realización,</a:t>
                      </a:r>
                      <a:r>
                        <a:rPr lang="es-CL" sz="1800" i="1" kern="100" dirty="0">
                          <a:latin typeface="Calibri "/>
                          <a:ea typeface="Times New Roman"/>
                          <a:cs typeface="Times New Roman" pitchFamily="18" charset="0"/>
                        </a:rPr>
                        <a:t> así como al cuidado de la naturaleza y su biodiversidad, considerando a las actuales y futuras generaciones</a:t>
                      </a:r>
                      <a:r>
                        <a:rPr lang="es-CL" sz="1800" kern="100" dirty="0">
                          <a:latin typeface="Calibri "/>
                          <a:ea typeface="Times New Roman"/>
                          <a:cs typeface="Times New Roman" pitchFamily="18" charset="0"/>
                        </a:rPr>
                        <a:t>”. </a:t>
                      </a:r>
                      <a:endParaRPr lang="es-ES" sz="1800"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73192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24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endParaRPr kumimoji="0" lang="es-CL"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34058" y="0"/>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1562100" y="107407"/>
            <a:ext cx="10485685" cy="181588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b="1" i="0" u="sng"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Artículo Clave</a:t>
            </a:r>
            <a:r>
              <a:rPr kumimoji="0" lang="es-ES"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referido a la aplicación del Principio de Sustentabilidad y Def.</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 b="1" cap="small" dirty="0">
                <a:ln w="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Solidaridad Intra e Intergeneracional </a:t>
            </a:r>
            <a:endParaRPr kumimoji="0" lang="es-ES"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ES" b="1" cap="small" dirty="0">
                <a:ln w="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¿Inclusión del Cambio Climático? Contexto de Cambio Climático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Administración del Estado: </a:t>
            </a:r>
            <a:r>
              <a:rPr lang="es-ES" b="1" cap="small" dirty="0">
                <a:ln w="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ambientalmente responsable y Eficiente y Educación Ambiental. </a:t>
            </a:r>
            <a:endParaRPr kumimoji="0" lang="es-ES"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
        <p:nvSpPr>
          <p:cNvPr id="102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19" name="18 CuadroTexto"/>
          <p:cNvSpPr txBox="1"/>
          <p:nvPr/>
        </p:nvSpPr>
        <p:spPr>
          <a:xfrm>
            <a:off x="1562100" y="5841305"/>
            <a:ext cx="9829800" cy="646331"/>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10" name="9 Tabla"/>
          <p:cNvGraphicFramePr>
            <a:graphicFrameLocks noGrp="1"/>
          </p:cNvGraphicFramePr>
          <p:nvPr>
            <p:extLst>
              <p:ext uri="{D42A27DB-BD31-4B8C-83A1-F6EECF244321}">
                <p14:modId xmlns:p14="http://schemas.microsoft.com/office/powerpoint/2010/main" val="1029660957"/>
              </p:ext>
            </p:extLst>
          </p:nvPr>
        </p:nvGraphicFramePr>
        <p:xfrm>
          <a:off x="552450" y="1582642"/>
          <a:ext cx="11087100" cy="4904994"/>
        </p:xfrm>
        <a:graphic>
          <a:graphicData uri="http://schemas.openxmlformats.org/drawingml/2006/table">
            <a:tbl>
              <a:tblPr/>
              <a:tblGrid>
                <a:gridCol w="3554329">
                  <a:extLst>
                    <a:ext uri="{9D8B030D-6E8A-4147-A177-3AD203B41FA5}">
                      <a16:colId xmlns:a16="http://schemas.microsoft.com/office/drawing/2014/main" val="20000"/>
                    </a:ext>
                  </a:extLst>
                </a:gridCol>
                <a:gridCol w="7532771">
                  <a:extLst>
                    <a:ext uri="{9D8B030D-6E8A-4147-A177-3AD203B41FA5}">
                      <a16:colId xmlns:a16="http://schemas.microsoft.com/office/drawing/2014/main" val="20001"/>
                    </a:ext>
                  </a:extLst>
                </a:gridCol>
              </a:tblGrid>
              <a:tr h="4150814">
                <a:tc>
                  <a:txBody>
                    <a:bodyPr/>
                    <a:lstStyle/>
                    <a:p>
                      <a:pPr algn="just">
                        <a:lnSpc>
                          <a:spcPct val="107000"/>
                        </a:lnSpc>
                        <a:spcAft>
                          <a:spcPts val="800"/>
                        </a:spcAft>
                      </a:pPr>
                      <a:r>
                        <a:rPr lang="es-ES" sz="1800" b="1" kern="100" dirty="0">
                          <a:latin typeface="Calibri "/>
                          <a:ea typeface="Times New Roman"/>
                          <a:cs typeface="Times New Roman" pitchFamily="18" charset="0"/>
                        </a:rPr>
                        <a:t>Artículo 202</a:t>
                      </a:r>
                      <a:endParaRPr lang="es-ES" sz="1800" kern="100" dirty="0">
                        <a:latin typeface="Calibri "/>
                        <a:ea typeface="Calibri"/>
                        <a:cs typeface="Times New Roman" pitchFamily="18" charset="0"/>
                      </a:endParaRPr>
                    </a:p>
                    <a:p>
                      <a:pPr algn="just">
                        <a:lnSpc>
                          <a:spcPct val="107000"/>
                        </a:lnSpc>
                        <a:spcAft>
                          <a:spcPts val="800"/>
                        </a:spcAft>
                      </a:pPr>
                      <a:r>
                        <a:rPr lang="es-CL" sz="1800" kern="100" dirty="0">
                          <a:latin typeface="Calibri "/>
                          <a:ea typeface="Times New Roman"/>
                          <a:cs typeface="Times New Roman" pitchFamily="18" charset="0"/>
                        </a:rPr>
                        <a:t>Las personas, las comunidades y el Estado deben proteger el medio ambiente. </a:t>
                      </a:r>
                    </a:p>
                    <a:p>
                      <a:pPr algn="just">
                        <a:lnSpc>
                          <a:spcPct val="107000"/>
                        </a:lnSpc>
                        <a:spcAft>
                          <a:spcPts val="800"/>
                        </a:spcAft>
                      </a:pPr>
                      <a:r>
                        <a:rPr lang="es-CL" sz="1800" kern="100" dirty="0">
                          <a:latin typeface="Calibri "/>
                          <a:ea typeface="Times New Roman"/>
                          <a:cs typeface="Times New Roman" pitchFamily="18" charset="0"/>
                        </a:rPr>
                        <a:t>Este deber comprende la conservación, preservación, restauración y regeneración de las funciones y equilibrios de la naturaleza y su biodiversidad, según corresponda, de conformidad a la ley.</a:t>
                      </a:r>
                      <a:endParaRPr lang="es-ES" sz="1800"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ES" sz="1800" b="1" kern="100" dirty="0">
                          <a:latin typeface="Calibri "/>
                          <a:ea typeface="Times New Roman"/>
                          <a:cs typeface="Times New Roman" pitchFamily="18" charset="0"/>
                        </a:rPr>
                        <a:t>Artículo 202</a:t>
                      </a:r>
                      <a:endParaRPr lang="es-ES" sz="1800" kern="100" dirty="0">
                        <a:latin typeface="Calibri "/>
                        <a:ea typeface="Calibri"/>
                        <a:cs typeface="Times New Roman" pitchFamily="18" charset="0"/>
                      </a:endParaRPr>
                    </a:p>
                    <a:p>
                      <a:pPr algn="just">
                        <a:lnSpc>
                          <a:spcPct val="107000"/>
                        </a:lnSpc>
                        <a:spcAft>
                          <a:spcPts val="800"/>
                        </a:spcAft>
                      </a:pPr>
                      <a:r>
                        <a:rPr lang="es-CL" sz="1800" u="sng" kern="100" dirty="0">
                          <a:latin typeface="Calibri "/>
                          <a:ea typeface="Times New Roman"/>
                          <a:cs typeface="Times New Roman" pitchFamily="18" charset="0"/>
                        </a:rPr>
                        <a:t>PR:</a:t>
                      </a:r>
                      <a:endParaRPr lang="es-CL" sz="1800" kern="100" dirty="0">
                        <a:latin typeface="Calibri "/>
                        <a:ea typeface="Times New Roman"/>
                        <a:cs typeface="Times New Roman" pitchFamily="18" charset="0"/>
                      </a:endParaRPr>
                    </a:p>
                    <a:p>
                      <a:pPr algn="just"/>
                      <a:r>
                        <a:rPr lang="es-MX" sz="1800" b="0" i="0" u="none" strike="noStrike" baseline="0" dirty="0">
                          <a:latin typeface="Calibri "/>
                        </a:rPr>
                        <a:t>“</a:t>
                      </a:r>
                      <a:r>
                        <a:rPr lang="es-MX" sz="1800" b="0" i="1" u="none" strike="noStrike" baseline="0" dirty="0">
                          <a:latin typeface="Calibri "/>
                        </a:rPr>
                        <a:t>El Estado debe proteger el medio ambiente y promover la sustentabilidad. La protección del medio ambiente comprende a las personas, la preservación de la naturaleza y su biodiversidad, así como la conservación del patrimonio</a:t>
                      </a:r>
                    </a:p>
                    <a:p>
                      <a:pPr algn="just"/>
                      <a:r>
                        <a:rPr lang="es-CL" sz="1800" b="0" i="1" u="none" strike="noStrike" baseline="0" dirty="0">
                          <a:latin typeface="Calibri "/>
                        </a:rPr>
                        <a:t>ambiental.</a:t>
                      </a:r>
                    </a:p>
                    <a:p>
                      <a:pPr algn="just"/>
                      <a:r>
                        <a:rPr lang="es-MX" sz="1800" b="0" i="1" u="none" strike="noStrike" baseline="0" dirty="0">
                          <a:latin typeface="Calibri "/>
                        </a:rPr>
                        <a:t>La sustentabilidad </a:t>
                      </a:r>
                      <a:r>
                        <a:rPr lang="es-MX" sz="1800" b="0" i="1" u="none" strike="noStrike" baseline="0" dirty="0">
                          <a:solidFill>
                            <a:srgbClr val="FF0000"/>
                          </a:solidFill>
                          <a:latin typeface="Calibri "/>
                        </a:rPr>
                        <a:t>supone </a:t>
                      </a:r>
                      <a:r>
                        <a:rPr lang="es-MX" sz="1800" b="1" i="1" u="none" strike="noStrike" baseline="0" dirty="0">
                          <a:latin typeface="Calibri "/>
                        </a:rPr>
                        <a:t>conciliar </a:t>
                      </a:r>
                      <a:r>
                        <a:rPr lang="es-MX" sz="1800" b="0" i="1" u="none" strike="noStrike" baseline="0" dirty="0">
                          <a:latin typeface="Calibri "/>
                        </a:rPr>
                        <a:t>la protección del medio ambiente con el</a:t>
                      </a:r>
                    </a:p>
                    <a:p>
                      <a:pPr algn="just"/>
                      <a:r>
                        <a:rPr lang="es-MX" sz="1800" b="0" i="1" u="none" strike="noStrike" baseline="0" dirty="0">
                          <a:latin typeface="Calibri "/>
                        </a:rPr>
                        <a:t>desarrollo económico del país, el progreso y el bienestar social de las personas.</a:t>
                      </a:r>
                    </a:p>
                    <a:p>
                      <a:pPr algn="just"/>
                      <a:r>
                        <a:rPr lang="es-MX" sz="1800" b="0" i="1" u="none" strike="noStrike" baseline="0" dirty="0">
                          <a:latin typeface="Calibri "/>
                        </a:rPr>
                        <a:t>En esta tarea, el Estado promoverá la colaboración público-privada.”</a:t>
                      </a:r>
                    </a:p>
                    <a:p>
                      <a:pPr algn="just"/>
                      <a:endParaRPr lang="es-MX" sz="1800" b="0" i="1" u="none" strike="noStrike" kern="100" baseline="0" dirty="0">
                        <a:latin typeface="Calibri "/>
                        <a:ea typeface="Calibri"/>
                        <a:cs typeface="Times New Roman" pitchFamily="18" charset="0"/>
                      </a:endParaRPr>
                    </a:p>
                    <a:p>
                      <a:pPr algn="just"/>
                      <a:r>
                        <a:rPr lang="es-MX" sz="1800" b="0" i="0" u="sng" strike="noStrike" kern="100" baseline="0" dirty="0">
                          <a:latin typeface="Calibri "/>
                          <a:ea typeface="Calibri"/>
                          <a:cs typeface="Times New Roman" pitchFamily="18" charset="0"/>
                        </a:rPr>
                        <a:t>Oficialismo</a:t>
                      </a:r>
                      <a:r>
                        <a:rPr lang="es-MX" sz="1800" b="0" i="1" u="none" strike="noStrike" kern="100" baseline="0" dirty="0">
                          <a:latin typeface="Calibri "/>
                          <a:ea typeface="Calibri"/>
                          <a:cs typeface="Times New Roman" pitchFamily="18" charset="0"/>
                        </a:rPr>
                        <a:t>: </a:t>
                      </a:r>
                    </a:p>
                    <a:p>
                      <a:pPr algn="just"/>
                      <a:r>
                        <a:rPr lang="es-MX" sz="1800" b="0" i="0" u="none" strike="noStrike" baseline="0" dirty="0">
                          <a:latin typeface="Calibri "/>
                        </a:rPr>
                        <a:t>Agrega inciso 2°: “</a:t>
                      </a:r>
                      <a:r>
                        <a:rPr lang="es-MX" sz="1800" b="0" i="1" u="none" strike="noStrike" baseline="0" dirty="0">
                          <a:latin typeface="Calibri "/>
                        </a:rPr>
                        <a:t>El Estado adoptará una administración </a:t>
                      </a:r>
                      <a:r>
                        <a:rPr lang="es-MX" sz="1800" b="0" i="1" u="none" strike="noStrike" baseline="0" dirty="0">
                          <a:solidFill>
                            <a:srgbClr val="FF0000"/>
                          </a:solidFill>
                          <a:latin typeface="Calibri "/>
                        </a:rPr>
                        <a:t>ecológicamente </a:t>
                      </a:r>
                      <a:r>
                        <a:rPr lang="es-MX" sz="1800" b="0" i="1" u="none" strike="noStrike" baseline="0" dirty="0">
                          <a:latin typeface="Calibri "/>
                        </a:rPr>
                        <a:t>responsable y </a:t>
                      </a:r>
                      <a:r>
                        <a:rPr lang="es-CL" sz="1800" b="0" i="1" u="none" strike="noStrike" baseline="0" dirty="0">
                          <a:latin typeface="Calibri "/>
                        </a:rPr>
                        <a:t>promoverá una educación ambiental.”</a:t>
                      </a:r>
                    </a:p>
                    <a:p>
                      <a:pPr algn="just"/>
                      <a:endParaRPr lang="es-CL" sz="1800" b="0" i="1" u="none" strike="noStrike" kern="100" baseline="0" dirty="0">
                        <a:latin typeface="Calibri "/>
                        <a:ea typeface="Calibri"/>
                        <a:cs typeface="Times New Roman" pitchFamily="18" charset="0"/>
                      </a:endParaRPr>
                    </a:p>
                    <a:p>
                      <a:pPr algn="just"/>
                      <a:r>
                        <a:rPr lang="es-CL" sz="1800" b="0" i="0" u="none" strike="noStrike" kern="100" baseline="0" dirty="0">
                          <a:latin typeface="Calibri "/>
                          <a:ea typeface="Calibri"/>
                          <a:cs typeface="Times New Roman" pitchFamily="18" charset="0"/>
                        </a:rPr>
                        <a:t>Nuevo artículo</a:t>
                      </a:r>
                      <a:r>
                        <a:rPr lang="es-CL" sz="1800" b="1" i="0" u="none" strike="noStrike" kern="100" baseline="0" dirty="0">
                          <a:latin typeface="Calibri "/>
                          <a:ea typeface="Calibri"/>
                          <a:cs typeface="Times New Roman" pitchFamily="18" charset="0"/>
                        </a:rPr>
                        <a:t>: </a:t>
                      </a:r>
                      <a:r>
                        <a:rPr lang="es-MX" sz="1800" b="0" i="0" u="none" strike="noStrike" baseline="0" dirty="0">
                          <a:latin typeface="Calibri "/>
                        </a:rPr>
                        <a:t>“</a:t>
                      </a:r>
                      <a:r>
                        <a:rPr lang="es-MX" sz="1800" b="0" i="1" u="none" strike="noStrike" baseline="0" dirty="0">
                          <a:latin typeface="Calibri "/>
                        </a:rPr>
                        <a:t>La Constitución garantiza el derecho de acceso a la información ambiental, </a:t>
                      </a:r>
                      <a:r>
                        <a:rPr lang="es-MX" sz="1800" b="0" i="1" u="none" strike="noStrike" baseline="0" dirty="0">
                          <a:solidFill>
                            <a:srgbClr val="FF0000"/>
                          </a:solidFill>
                          <a:latin typeface="Calibri "/>
                        </a:rPr>
                        <a:t>a la justicia ambiental </a:t>
                      </a:r>
                      <a:r>
                        <a:rPr lang="es-MX" sz="1800" b="0" i="1" u="none" strike="noStrike" baseline="0" dirty="0">
                          <a:latin typeface="Calibri "/>
                        </a:rPr>
                        <a:t>y a la participación ciudadana en materias ambientales.”</a:t>
                      </a:r>
                      <a:endParaRPr lang="es-ES" sz="1800" b="0" i="1"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4119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b="1" dirty="0"/>
          </a:p>
          <a:p>
            <a:pPr algn="ctr"/>
            <a:endParaRPr lang="es-CL" b="1" dirty="0"/>
          </a:p>
          <a:p>
            <a:pPr algn="ctr"/>
            <a:r>
              <a:rPr lang="es-CL" sz="2400" b="1" dirty="0">
                <a:latin typeface="Times New Roman" pitchFamily="18" charset="0"/>
                <a:cs typeface="Times New Roman" pitchFamily="18" charset="0"/>
              </a:rPr>
              <a:t>           </a:t>
            </a:r>
            <a:endParaRPr lang="es-CL" sz="2400" dirty="0">
              <a:latin typeface="Times New Roman" pitchFamily="18" charset="0"/>
              <a:cs typeface="Times New Roman" pitchFamily="18" charset="0"/>
            </a:endParaRPr>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0731" y="85706"/>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3269972" y="85706"/>
            <a:ext cx="7981673" cy="2554545"/>
          </a:xfrm>
          <a:prstGeom prst="rect">
            <a:avLst/>
          </a:prstGeom>
          <a:noFill/>
        </p:spPr>
        <p:txBody>
          <a:bodyPr wrap="none" lIns="91440" tIns="45720" rIns="91440" bIns="45720">
            <a:spAutoFit/>
          </a:bodyPr>
          <a:lstStyle/>
          <a:p>
            <a:pPr algn="ctr"/>
            <a:r>
              <a:rPr lang="es-ES" sz="4000" b="1" cap="small"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Capítulo XIII</a:t>
            </a:r>
          </a:p>
          <a:p>
            <a:pPr algn="ctr"/>
            <a:r>
              <a:rPr lang="es-ES" sz="4000" b="1" cap="small"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Explicación de otros principios</a:t>
            </a:r>
          </a:p>
          <a:p>
            <a:pPr algn="ctr"/>
            <a:endParaRPr lang="es-ES" sz="4000" b="1" cap="small"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es-ES" sz="4000" b="1" cap="small" spc="0"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2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9" name="18 CuadroTexto"/>
          <p:cNvSpPr txBox="1"/>
          <p:nvPr/>
        </p:nvSpPr>
        <p:spPr>
          <a:xfrm>
            <a:off x="1562100" y="5841305"/>
            <a:ext cx="9829800" cy="646331"/>
          </a:xfrm>
          <a:prstGeom prst="rect">
            <a:avLst/>
          </a:prstGeom>
          <a:noFill/>
        </p:spPr>
        <p:txBody>
          <a:bodyPr wrap="square" rtlCol="0">
            <a:spAutoFit/>
          </a:bodyPr>
          <a:lstStyle/>
          <a:p>
            <a:pPr marL="342900" indent="-342900"/>
            <a:endParaRPr lang="es-ES" dirty="0"/>
          </a:p>
          <a:p>
            <a:pPr marL="342900" indent="-342900">
              <a:buAutoNum type="arabicPeriod"/>
            </a:pPr>
            <a:endParaRPr lang="es-ES" dirty="0"/>
          </a:p>
        </p:txBody>
      </p:sp>
      <p:graphicFrame>
        <p:nvGraphicFramePr>
          <p:cNvPr id="11" name="10 Tabla"/>
          <p:cNvGraphicFramePr>
            <a:graphicFrameLocks noGrp="1"/>
          </p:cNvGraphicFramePr>
          <p:nvPr>
            <p:extLst>
              <p:ext uri="{D42A27DB-BD31-4B8C-83A1-F6EECF244321}">
                <p14:modId xmlns:p14="http://schemas.microsoft.com/office/powerpoint/2010/main" val="3592261349"/>
              </p:ext>
            </p:extLst>
          </p:nvPr>
        </p:nvGraphicFramePr>
        <p:xfrm>
          <a:off x="235527" y="1520031"/>
          <a:ext cx="11845636" cy="5252263"/>
        </p:xfrm>
        <a:graphic>
          <a:graphicData uri="http://schemas.openxmlformats.org/drawingml/2006/table">
            <a:tbl>
              <a:tblPr/>
              <a:tblGrid>
                <a:gridCol w="5514109">
                  <a:extLst>
                    <a:ext uri="{9D8B030D-6E8A-4147-A177-3AD203B41FA5}">
                      <a16:colId xmlns:a16="http://schemas.microsoft.com/office/drawing/2014/main" val="20000"/>
                    </a:ext>
                  </a:extLst>
                </a:gridCol>
                <a:gridCol w="6331527">
                  <a:extLst>
                    <a:ext uri="{9D8B030D-6E8A-4147-A177-3AD203B41FA5}">
                      <a16:colId xmlns:a16="http://schemas.microsoft.com/office/drawing/2014/main" val="20001"/>
                    </a:ext>
                  </a:extLst>
                </a:gridCol>
              </a:tblGrid>
              <a:tr h="5252263">
                <a:tc>
                  <a:txBody>
                    <a:bodyPr/>
                    <a:lstStyle/>
                    <a:p>
                      <a:pPr algn="just">
                        <a:lnSpc>
                          <a:spcPct val="107000"/>
                        </a:lnSpc>
                        <a:spcAft>
                          <a:spcPts val="800"/>
                        </a:spcAft>
                      </a:pPr>
                      <a:r>
                        <a:rPr lang="es-ES" sz="1600" b="1" kern="100" dirty="0">
                          <a:latin typeface="Calibri "/>
                          <a:ea typeface="Times New Roman"/>
                          <a:cs typeface="Times New Roman" pitchFamily="18" charset="0"/>
                        </a:rPr>
                        <a:t>Artículo 203</a:t>
                      </a:r>
                      <a:endParaRPr lang="es-ES" sz="1600" kern="100" dirty="0">
                        <a:latin typeface="Calibri "/>
                        <a:ea typeface="Calibri"/>
                        <a:cs typeface="Times New Roman" pitchFamily="18" charset="0"/>
                      </a:endParaRPr>
                    </a:p>
                    <a:p>
                      <a:pPr algn="just">
                        <a:lnSpc>
                          <a:spcPct val="107000"/>
                        </a:lnSpc>
                        <a:spcAft>
                          <a:spcPts val="800"/>
                        </a:spcAft>
                      </a:pPr>
                      <a:r>
                        <a:rPr lang="es-CL" sz="1600" kern="100" dirty="0">
                          <a:latin typeface="Calibri "/>
                          <a:ea typeface="Times New Roman"/>
                          <a:cs typeface="Times New Roman" pitchFamily="18" charset="0"/>
                        </a:rPr>
                        <a:t>La distribución de cargas y beneficios ambientales estará regida por criterios de equidad y participación ciudadana oportuna, de conformidad a la ley.</a:t>
                      </a:r>
                      <a:endParaRPr lang="es-ES" sz="1600" kern="100" dirty="0">
                        <a:latin typeface="Calibri "/>
                        <a:ea typeface="Calibri"/>
                        <a:cs typeface="Times New Roman" pitchFamily="18" charset="0"/>
                      </a:endParaRPr>
                    </a:p>
                    <a:p>
                      <a:pPr algn="just">
                        <a:lnSpc>
                          <a:spcPct val="107000"/>
                        </a:lnSpc>
                        <a:spcAft>
                          <a:spcPts val="800"/>
                        </a:spcAft>
                      </a:pPr>
                      <a:r>
                        <a:rPr lang="es-CL" sz="1600" b="1" kern="100" dirty="0">
                          <a:latin typeface="Calibri "/>
                          <a:ea typeface="Times New Roman"/>
                          <a:cs typeface="Times New Roman" pitchFamily="18" charset="0"/>
                        </a:rPr>
                        <a:t>Artículo 204</a:t>
                      </a:r>
                      <a:endParaRPr lang="es-ES" sz="1600" kern="100" dirty="0">
                        <a:latin typeface="Calibri "/>
                        <a:ea typeface="Calibri"/>
                        <a:cs typeface="Times New Roman" pitchFamily="18" charset="0"/>
                      </a:endParaRPr>
                    </a:p>
                    <a:p>
                      <a:pPr algn="just">
                        <a:lnSpc>
                          <a:spcPct val="107000"/>
                        </a:lnSpc>
                        <a:spcAft>
                          <a:spcPts val="800"/>
                        </a:spcAft>
                      </a:pPr>
                      <a:r>
                        <a:rPr lang="es-CL" sz="1600" kern="100" dirty="0">
                          <a:latin typeface="Calibri "/>
                          <a:ea typeface="Times New Roman"/>
                          <a:cs typeface="Times New Roman" pitchFamily="18" charset="0"/>
                        </a:rPr>
                        <a:t>El Estado debe fomentar el desarrollo sostenible, armónico y solidario del territorio nacional, instando a la colaboración privada en dicha tarea.</a:t>
                      </a:r>
                      <a:endParaRPr lang="es-ES" sz="1600" kern="100" dirty="0">
                        <a:latin typeface="Calibri "/>
                        <a:ea typeface="Calibri"/>
                        <a:cs typeface="Times New Roman" pitchFamily="18" charset="0"/>
                      </a:endParaRPr>
                    </a:p>
                    <a:p>
                      <a:pPr algn="just">
                        <a:lnSpc>
                          <a:spcPct val="107000"/>
                        </a:lnSpc>
                        <a:spcAft>
                          <a:spcPts val="800"/>
                        </a:spcAft>
                      </a:pPr>
                      <a:r>
                        <a:rPr lang="es-CL" sz="1600" b="1" kern="100" dirty="0">
                          <a:latin typeface="Calibri "/>
                          <a:ea typeface="Times New Roman"/>
                          <a:cs typeface="Times New Roman" pitchFamily="18" charset="0"/>
                        </a:rPr>
                        <a:t>Artículo 205 </a:t>
                      </a:r>
                      <a:endParaRPr lang="es-ES" sz="1600" kern="100" dirty="0">
                        <a:latin typeface="Calibri "/>
                        <a:ea typeface="Calibri"/>
                        <a:cs typeface="Times New Roman" pitchFamily="18" charset="0"/>
                      </a:endParaRPr>
                    </a:p>
                    <a:p>
                      <a:pPr algn="just">
                        <a:lnSpc>
                          <a:spcPct val="107000"/>
                        </a:lnSpc>
                        <a:spcAft>
                          <a:spcPts val="800"/>
                        </a:spcAft>
                      </a:pPr>
                      <a:r>
                        <a:rPr lang="es-CL" sz="1600" kern="100" dirty="0">
                          <a:latin typeface="Calibri "/>
                          <a:ea typeface="Times New Roman"/>
                          <a:cs typeface="Times New Roman" pitchFamily="18" charset="0"/>
                        </a:rPr>
                        <a:t>El Estado promoverá las fuentes de energía renovable, así como también la reutilización y reciclaje de los residuos, de conformidad a la ley.</a:t>
                      </a:r>
                      <a:endParaRPr lang="es-ES" sz="1600" kern="100" dirty="0">
                        <a:latin typeface="Calibri "/>
                        <a:ea typeface="Calibri"/>
                        <a:cs typeface="Times New Roman" pitchFamily="18" charset="0"/>
                      </a:endParaRPr>
                    </a:p>
                    <a:p>
                      <a:pPr algn="just">
                        <a:lnSpc>
                          <a:spcPct val="107000"/>
                        </a:lnSpc>
                        <a:spcAft>
                          <a:spcPts val="800"/>
                        </a:spcAft>
                      </a:pPr>
                      <a:r>
                        <a:rPr lang="es-CL" sz="1600" b="1" kern="100" dirty="0">
                          <a:latin typeface="Calibri "/>
                          <a:ea typeface="Times New Roman"/>
                          <a:cs typeface="Times New Roman" pitchFamily="18" charset="0"/>
                        </a:rPr>
                        <a:t>Artículo 206 </a:t>
                      </a:r>
                      <a:endParaRPr lang="es-ES" sz="1600" kern="100" dirty="0">
                        <a:latin typeface="Calibri "/>
                        <a:ea typeface="Calibri"/>
                        <a:cs typeface="Times New Roman" pitchFamily="18" charset="0"/>
                      </a:endParaRPr>
                    </a:p>
                    <a:p>
                      <a:pPr algn="just">
                        <a:lnSpc>
                          <a:spcPct val="107000"/>
                        </a:lnSpc>
                        <a:spcAft>
                          <a:spcPts val="800"/>
                        </a:spcAft>
                      </a:pPr>
                      <a:r>
                        <a:rPr lang="es-CL" sz="1600" kern="100" dirty="0">
                          <a:latin typeface="Calibri "/>
                          <a:ea typeface="Times New Roman"/>
                          <a:cs typeface="Times New Roman" pitchFamily="18" charset="0"/>
                        </a:rPr>
                        <a:t>El Estado implementará medidas de mitigación y adaptación, de manera oportuna y justa, ante los efectos del cambio climático. Asimismo, promoverá la cooperación internacional para la consecución de estos objetivos.</a:t>
                      </a:r>
                      <a:endParaRPr lang="es-ES" sz="1600"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ES" sz="1600" b="0" u="sng" kern="100" dirty="0">
                          <a:latin typeface="Calibri "/>
                          <a:ea typeface="Calibri"/>
                          <a:cs typeface="Times New Roman" pitchFamily="18" charset="0"/>
                        </a:rPr>
                        <a:t>CHV (203)</a:t>
                      </a:r>
                      <a:r>
                        <a:rPr lang="es-ES" sz="1600" b="1" kern="100" dirty="0">
                          <a:latin typeface="Calibri "/>
                          <a:ea typeface="Calibri"/>
                          <a:cs typeface="Times New Roman" pitchFamily="18" charset="0"/>
                        </a:rPr>
                        <a:t>:</a:t>
                      </a:r>
                    </a:p>
                    <a:p>
                      <a:pPr algn="just"/>
                      <a:r>
                        <a:rPr lang="es-MX" sz="1600" b="0" i="1" u="none" strike="noStrike" baseline="0" dirty="0">
                          <a:latin typeface="Calibri "/>
                        </a:rPr>
                        <a:t>“La distribución de </a:t>
                      </a:r>
                      <a:r>
                        <a:rPr lang="es-MX" sz="1600" b="1" i="1" u="none" strike="noStrike" baseline="0" dirty="0">
                          <a:latin typeface="Calibri "/>
                        </a:rPr>
                        <a:t>cargas y beneficios ambientales </a:t>
                      </a:r>
                      <a:r>
                        <a:rPr lang="es-MX" sz="1600" b="0" i="1" u="none" strike="noStrike" baseline="0" dirty="0">
                          <a:latin typeface="Calibri "/>
                        </a:rPr>
                        <a:t>se regirá por criterios de </a:t>
                      </a:r>
                      <a:r>
                        <a:rPr lang="es-CL" sz="1600" b="1" i="1" u="none" strike="noStrike" baseline="0" dirty="0">
                          <a:latin typeface="Calibri "/>
                        </a:rPr>
                        <a:t>equidad.</a:t>
                      </a:r>
                      <a:r>
                        <a:rPr lang="es-CL" sz="1600" b="0" i="1" u="none" strike="noStrike" baseline="0" dirty="0">
                          <a:latin typeface="Calibri "/>
                        </a:rPr>
                        <a:t>”</a:t>
                      </a:r>
                    </a:p>
                    <a:p>
                      <a:pPr algn="l"/>
                      <a:endParaRPr lang="es-CL" sz="800" b="0" i="1" u="none" strike="noStrike" baseline="0" dirty="0">
                        <a:latin typeface="Calibri "/>
                      </a:endParaRPr>
                    </a:p>
                    <a:p>
                      <a:pPr algn="l"/>
                      <a:r>
                        <a:rPr lang="es-CL" sz="1600" b="0" i="0" u="sng" strike="noStrike" baseline="0" dirty="0">
                          <a:latin typeface="Calibri "/>
                        </a:rPr>
                        <a:t>PR (203)</a:t>
                      </a:r>
                      <a:r>
                        <a:rPr lang="es-CL" sz="1600" b="0" i="1" u="none" strike="noStrike" baseline="0" dirty="0">
                          <a:latin typeface="Calibri "/>
                        </a:rPr>
                        <a:t>: </a:t>
                      </a:r>
                    </a:p>
                    <a:p>
                      <a:pPr algn="just"/>
                      <a:r>
                        <a:rPr lang="es-MX" sz="1600" b="0" i="1" u="none" strike="noStrike" baseline="0" dirty="0">
                          <a:latin typeface="Calibri "/>
                        </a:rPr>
                        <a:t>“El Estado deberá garantizar el </a:t>
                      </a:r>
                      <a:r>
                        <a:rPr lang="es-MX" sz="1600" b="1" i="1" u="none" strike="noStrike" baseline="0" dirty="0">
                          <a:latin typeface="Calibri "/>
                        </a:rPr>
                        <a:t>acceso a procedimientos administrativos y judiciales</a:t>
                      </a:r>
                      <a:r>
                        <a:rPr lang="es-MX" sz="1600" b="0" i="1" u="none" strike="noStrike" baseline="0" dirty="0">
                          <a:latin typeface="Calibri "/>
                        </a:rPr>
                        <a:t>, sustanciados de conformidad con las reglas del debido proceso. Es deber del Estado facilitar la </a:t>
                      </a:r>
                      <a:r>
                        <a:rPr lang="es-MX" sz="1600" b="1" i="1" u="none" strike="noStrike" baseline="0" dirty="0">
                          <a:latin typeface="Calibri "/>
                        </a:rPr>
                        <a:t>participación ciudadana</a:t>
                      </a:r>
                      <a:r>
                        <a:rPr lang="es-MX" sz="1600" b="0" i="1" u="none" strike="noStrike" baseline="0" dirty="0">
                          <a:latin typeface="Calibri "/>
                        </a:rPr>
                        <a:t> en conformidad a la ley.</a:t>
                      </a:r>
                    </a:p>
                    <a:p>
                      <a:pPr algn="just"/>
                      <a:r>
                        <a:rPr lang="es-MX" sz="1600" b="0" i="1" u="none" strike="noStrike" baseline="0" dirty="0">
                          <a:latin typeface="Calibri "/>
                        </a:rPr>
                        <a:t>Las personas tienen derecho a </a:t>
                      </a:r>
                      <a:r>
                        <a:rPr lang="es-MX" sz="1600" b="1" i="1" u="none" strike="noStrike" baseline="0" dirty="0">
                          <a:latin typeface="Calibri "/>
                        </a:rPr>
                        <a:t>interiorizarse </a:t>
                      </a:r>
                      <a:r>
                        <a:rPr lang="es-MX" sz="1600" b="0" i="1" u="none" strike="noStrike" baseline="0" dirty="0">
                          <a:latin typeface="Calibri "/>
                        </a:rPr>
                        <a:t>de las decisiones administrativas ambientales, a </a:t>
                      </a:r>
                      <a:r>
                        <a:rPr lang="es-MX" sz="1600" b="1" i="1" u="none" strike="noStrike" baseline="0" dirty="0">
                          <a:latin typeface="Calibri "/>
                        </a:rPr>
                        <a:t>formular observaciones </a:t>
                      </a:r>
                      <a:r>
                        <a:rPr lang="es-MX" sz="1600" b="0" i="1" u="none" strike="noStrike" baseline="0" dirty="0">
                          <a:latin typeface="Calibri "/>
                        </a:rPr>
                        <a:t>en los procedimientos </a:t>
                      </a:r>
                      <a:r>
                        <a:rPr lang="es-MX" sz="1600" b="1" i="1" u="none" strike="noStrike" baseline="0" dirty="0">
                          <a:latin typeface="Calibri "/>
                        </a:rPr>
                        <a:t>e informars</a:t>
                      </a:r>
                      <a:r>
                        <a:rPr lang="es-MX" sz="1600" b="0" i="1" u="none" strike="noStrike" baseline="0" dirty="0">
                          <a:latin typeface="Calibri "/>
                        </a:rPr>
                        <a:t>e de otras medidas administrativas que les afecten directamente.</a:t>
                      </a:r>
                    </a:p>
                    <a:p>
                      <a:pPr algn="just"/>
                      <a:r>
                        <a:rPr lang="es-MX" sz="1600" b="0" i="1" u="none" strike="noStrike" baseline="0" dirty="0">
                          <a:latin typeface="Calibri "/>
                        </a:rPr>
                        <a:t>Toda persona </a:t>
                      </a:r>
                      <a:r>
                        <a:rPr lang="es-MX" sz="1600" b="1" i="1" u="none" strike="noStrike" baseline="0" dirty="0">
                          <a:latin typeface="Calibri "/>
                        </a:rPr>
                        <a:t>legitimada</a:t>
                      </a:r>
                      <a:r>
                        <a:rPr lang="es-MX" sz="1600" b="0" i="1" u="none" strike="noStrike" baseline="0" dirty="0">
                          <a:latin typeface="Calibri "/>
                        </a:rPr>
                        <a:t> en virtud de la ley podrá reclamar administrativa y judicialmente de la decisión que adopte la Administración del Estado.”</a:t>
                      </a:r>
                    </a:p>
                    <a:p>
                      <a:pPr algn="just"/>
                      <a:endParaRPr lang="es-MX" sz="800" b="0" i="0" u="none" strike="noStrike" baseline="0" dirty="0">
                        <a:latin typeface="Calibri "/>
                      </a:endParaRPr>
                    </a:p>
                    <a:p>
                      <a:pPr algn="just"/>
                      <a:r>
                        <a:rPr lang="es-MX" sz="1600" b="0" i="0" u="sng" strike="noStrike" baseline="0" dirty="0">
                          <a:latin typeface="Calibri "/>
                        </a:rPr>
                        <a:t>Oficialismo (agrega inciso 1° art 203</a:t>
                      </a:r>
                      <a:r>
                        <a:rPr lang="es-MX" sz="1600" b="0" i="0" u="none" strike="noStrike" baseline="0" dirty="0">
                          <a:latin typeface="Calibri "/>
                        </a:rPr>
                        <a:t>): </a:t>
                      </a:r>
                    </a:p>
                    <a:p>
                      <a:pPr algn="just"/>
                      <a:r>
                        <a:rPr lang="es-MX" sz="1600" b="0" i="0" u="none" strike="noStrike" baseline="0" dirty="0">
                          <a:latin typeface="Calibri "/>
                        </a:rPr>
                        <a:t>“</a:t>
                      </a:r>
                      <a:r>
                        <a:rPr lang="es-MX" sz="1600" b="0" i="1" u="none" strike="noStrike" baseline="0" dirty="0">
                          <a:latin typeface="Calibri "/>
                        </a:rPr>
                        <a:t>La protección medioambiental se guiará por los </a:t>
                      </a:r>
                      <a:r>
                        <a:rPr lang="es-MX" sz="1600" b="1" i="1" u="none" strike="noStrike" baseline="0" dirty="0">
                          <a:latin typeface="Calibri "/>
                        </a:rPr>
                        <a:t>principios</a:t>
                      </a:r>
                      <a:r>
                        <a:rPr lang="es-MX" sz="1600" b="0" i="1" u="none" strike="noStrike" baseline="0" dirty="0">
                          <a:latin typeface="Calibri "/>
                        </a:rPr>
                        <a:t> de prevención, precaución, no regresión, justicia ambiental, </a:t>
                      </a:r>
                      <a:r>
                        <a:rPr lang="es-MX" sz="1600" b="0" i="1" u="none" strike="noStrike" baseline="0" dirty="0" err="1">
                          <a:latin typeface="Calibri "/>
                        </a:rPr>
                        <a:t>proambiente</a:t>
                      </a:r>
                      <a:r>
                        <a:rPr lang="es-MX" sz="1600" b="0" i="1" u="none" strike="noStrike" baseline="0" dirty="0">
                          <a:latin typeface="Calibri "/>
                        </a:rPr>
                        <a:t>, equidad y justicia climática, contaminador-pagador, y aquellos que establezca la ley</a:t>
                      </a:r>
                      <a:r>
                        <a:rPr lang="es-MX" sz="1600" b="0" i="0" u="none" strike="noStrike" baseline="0" dirty="0">
                          <a:latin typeface="Calibri "/>
                        </a:rPr>
                        <a:t>.”</a:t>
                      </a:r>
                      <a:endParaRPr lang="es-CL" sz="1600" b="0" i="1" u="none" strike="noStrike" baseline="0" dirty="0">
                        <a:latin typeface="Calibri "/>
                      </a:endParaRPr>
                    </a:p>
                    <a:p>
                      <a:pPr algn="l"/>
                      <a:endParaRPr lang="es-CL" sz="1600" b="0" i="1" u="none" strike="noStrike" baseline="0" dirty="0">
                        <a:latin typeface="Calibri "/>
                      </a:endParaRPr>
                    </a:p>
                    <a:p>
                      <a:pPr algn="l"/>
                      <a:endParaRPr lang="es-ES" sz="1600"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73192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24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endParaRPr kumimoji="0" lang="es-CL"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0731" y="85706"/>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4741537" y="85706"/>
            <a:ext cx="5038559" cy="2431435"/>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Capítulo XIII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Explicación de otros principios: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Coherencia y no repetición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
        <p:nvSpPr>
          <p:cNvPr id="102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19" name="18 CuadroTexto"/>
          <p:cNvSpPr txBox="1"/>
          <p:nvPr/>
        </p:nvSpPr>
        <p:spPr>
          <a:xfrm>
            <a:off x="1562100" y="5841305"/>
            <a:ext cx="9829800" cy="646331"/>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11" name="10 Tabla"/>
          <p:cNvGraphicFramePr>
            <a:graphicFrameLocks noGrp="1"/>
          </p:cNvGraphicFramePr>
          <p:nvPr>
            <p:extLst>
              <p:ext uri="{D42A27DB-BD31-4B8C-83A1-F6EECF244321}">
                <p14:modId xmlns:p14="http://schemas.microsoft.com/office/powerpoint/2010/main" val="910398133"/>
              </p:ext>
            </p:extLst>
          </p:nvPr>
        </p:nvGraphicFramePr>
        <p:xfrm>
          <a:off x="235527" y="1520031"/>
          <a:ext cx="11845636" cy="5252263"/>
        </p:xfrm>
        <a:graphic>
          <a:graphicData uri="http://schemas.openxmlformats.org/drawingml/2006/table">
            <a:tbl>
              <a:tblPr/>
              <a:tblGrid>
                <a:gridCol w="5514109">
                  <a:extLst>
                    <a:ext uri="{9D8B030D-6E8A-4147-A177-3AD203B41FA5}">
                      <a16:colId xmlns:a16="http://schemas.microsoft.com/office/drawing/2014/main" val="20000"/>
                    </a:ext>
                  </a:extLst>
                </a:gridCol>
                <a:gridCol w="6331527">
                  <a:extLst>
                    <a:ext uri="{9D8B030D-6E8A-4147-A177-3AD203B41FA5}">
                      <a16:colId xmlns:a16="http://schemas.microsoft.com/office/drawing/2014/main" val="20001"/>
                    </a:ext>
                  </a:extLst>
                </a:gridCol>
              </a:tblGrid>
              <a:tr h="5252263">
                <a:tc>
                  <a:txBody>
                    <a:bodyPr/>
                    <a:lstStyle/>
                    <a:p>
                      <a:pPr algn="just">
                        <a:lnSpc>
                          <a:spcPct val="107000"/>
                        </a:lnSpc>
                        <a:spcAft>
                          <a:spcPts val="800"/>
                        </a:spcAft>
                      </a:pPr>
                      <a:r>
                        <a:rPr lang="es-ES" sz="1600" b="1" kern="100" dirty="0">
                          <a:latin typeface="Calibri "/>
                          <a:ea typeface="Times New Roman"/>
                          <a:cs typeface="Times New Roman" pitchFamily="18" charset="0"/>
                        </a:rPr>
                        <a:t>Artículo 203</a:t>
                      </a:r>
                      <a:endParaRPr lang="es-ES" sz="1600" kern="100" dirty="0">
                        <a:latin typeface="Calibri "/>
                        <a:ea typeface="Calibri"/>
                        <a:cs typeface="Times New Roman" pitchFamily="18" charset="0"/>
                      </a:endParaRPr>
                    </a:p>
                    <a:p>
                      <a:pPr algn="just">
                        <a:lnSpc>
                          <a:spcPct val="107000"/>
                        </a:lnSpc>
                        <a:spcAft>
                          <a:spcPts val="800"/>
                        </a:spcAft>
                      </a:pPr>
                      <a:r>
                        <a:rPr lang="es-CL" sz="1600" kern="100" dirty="0">
                          <a:latin typeface="Calibri "/>
                          <a:ea typeface="Times New Roman"/>
                          <a:cs typeface="Times New Roman" pitchFamily="18" charset="0"/>
                        </a:rPr>
                        <a:t>La </a:t>
                      </a:r>
                      <a:r>
                        <a:rPr lang="es-CL" sz="1600" b="1" kern="100" dirty="0">
                          <a:latin typeface="Calibri "/>
                          <a:ea typeface="Times New Roman"/>
                          <a:cs typeface="Times New Roman" pitchFamily="18" charset="0"/>
                        </a:rPr>
                        <a:t>distribución de cargas y beneficios ambientales </a:t>
                      </a:r>
                      <a:r>
                        <a:rPr lang="es-CL" sz="1600" kern="100" dirty="0">
                          <a:latin typeface="Calibri "/>
                          <a:ea typeface="Times New Roman"/>
                          <a:cs typeface="Times New Roman" pitchFamily="18" charset="0"/>
                        </a:rPr>
                        <a:t>estará regida por criterios de equidad y participación ciudadana oportuna, de conformidad a la ley.</a:t>
                      </a:r>
                      <a:endParaRPr lang="es-ES" sz="1600" kern="100" dirty="0">
                        <a:latin typeface="Calibri "/>
                        <a:ea typeface="Calibri"/>
                        <a:cs typeface="Times New Roman" pitchFamily="18" charset="0"/>
                      </a:endParaRPr>
                    </a:p>
                    <a:p>
                      <a:pPr algn="just">
                        <a:lnSpc>
                          <a:spcPct val="107000"/>
                        </a:lnSpc>
                        <a:spcAft>
                          <a:spcPts val="800"/>
                        </a:spcAft>
                      </a:pPr>
                      <a:r>
                        <a:rPr lang="es-CL" sz="1600" b="1" kern="100" dirty="0">
                          <a:latin typeface="Calibri "/>
                          <a:ea typeface="Times New Roman"/>
                          <a:cs typeface="Times New Roman" pitchFamily="18" charset="0"/>
                        </a:rPr>
                        <a:t>Artículo 204</a:t>
                      </a:r>
                      <a:endParaRPr lang="es-ES" sz="1600" kern="100" dirty="0">
                        <a:latin typeface="Calibri "/>
                        <a:ea typeface="Calibri"/>
                        <a:cs typeface="Times New Roman" pitchFamily="18" charset="0"/>
                      </a:endParaRPr>
                    </a:p>
                    <a:p>
                      <a:pPr algn="just">
                        <a:lnSpc>
                          <a:spcPct val="107000"/>
                        </a:lnSpc>
                        <a:spcAft>
                          <a:spcPts val="800"/>
                        </a:spcAft>
                      </a:pPr>
                      <a:r>
                        <a:rPr lang="es-CL" sz="1600" kern="100" dirty="0">
                          <a:latin typeface="Calibri "/>
                          <a:ea typeface="Times New Roman"/>
                          <a:cs typeface="Times New Roman" pitchFamily="18" charset="0"/>
                        </a:rPr>
                        <a:t>El Estado debe </a:t>
                      </a:r>
                      <a:r>
                        <a:rPr lang="es-CL" sz="1600" b="1" kern="100" dirty="0">
                          <a:latin typeface="Calibri "/>
                          <a:ea typeface="Times New Roman"/>
                          <a:cs typeface="Times New Roman" pitchFamily="18" charset="0"/>
                        </a:rPr>
                        <a:t>fomentar el desarrollo sostenible</a:t>
                      </a:r>
                      <a:r>
                        <a:rPr lang="es-CL" sz="1600" kern="100" dirty="0">
                          <a:latin typeface="Calibri "/>
                          <a:ea typeface="Times New Roman"/>
                          <a:cs typeface="Times New Roman" pitchFamily="18" charset="0"/>
                        </a:rPr>
                        <a:t>, armónico y solidario del territorio nacional, instando a la colaboración privada en dicha tarea.</a:t>
                      </a:r>
                      <a:endParaRPr lang="es-ES" sz="1600" kern="100" dirty="0">
                        <a:latin typeface="Calibri "/>
                        <a:ea typeface="Calibri"/>
                        <a:cs typeface="Times New Roman" pitchFamily="18" charset="0"/>
                      </a:endParaRPr>
                    </a:p>
                    <a:p>
                      <a:pPr algn="just">
                        <a:lnSpc>
                          <a:spcPct val="107000"/>
                        </a:lnSpc>
                        <a:spcAft>
                          <a:spcPts val="800"/>
                        </a:spcAft>
                      </a:pPr>
                      <a:r>
                        <a:rPr lang="es-CL" sz="1600" b="1" kern="100" dirty="0">
                          <a:latin typeface="Calibri "/>
                          <a:ea typeface="Times New Roman"/>
                          <a:cs typeface="Times New Roman" pitchFamily="18" charset="0"/>
                        </a:rPr>
                        <a:t>Artículo 205 </a:t>
                      </a:r>
                      <a:endParaRPr lang="es-ES" sz="1600" kern="100" dirty="0">
                        <a:latin typeface="Calibri "/>
                        <a:ea typeface="Calibri"/>
                        <a:cs typeface="Times New Roman" pitchFamily="18" charset="0"/>
                      </a:endParaRPr>
                    </a:p>
                    <a:p>
                      <a:pPr algn="just">
                        <a:lnSpc>
                          <a:spcPct val="107000"/>
                        </a:lnSpc>
                        <a:spcAft>
                          <a:spcPts val="800"/>
                        </a:spcAft>
                      </a:pPr>
                      <a:r>
                        <a:rPr lang="es-CL" sz="1600" kern="100" dirty="0">
                          <a:latin typeface="Calibri "/>
                          <a:ea typeface="Times New Roman"/>
                          <a:cs typeface="Times New Roman" pitchFamily="18" charset="0"/>
                        </a:rPr>
                        <a:t>El Estado </a:t>
                      </a:r>
                      <a:r>
                        <a:rPr lang="es-CL" sz="1600" b="1" kern="100" dirty="0">
                          <a:latin typeface="Calibri "/>
                          <a:ea typeface="Times New Roman"/>
                          <a:cs typeface="Times New Roman" pitchFamily="18" charset="0"/>
                        </a:rPr>
                        <a:t>promoverá las fuentes de energía renovable</a:t>
                      </a:r>
                      <a:r>
                        <a:rPr lang="es-CL" sz="1600" kern="100" dirty="0">
                          <a:latin typeface="Calibri "/>
                          <a:ea typeface="Times New Roman"/>
                          <a:cs typeface="Times New Roman" pitchFamily="18" charset="0"/>
                        </a:rPr>
                        <a:t>, así como también la reutilización y reciclaje de los residuos, de conformidad a la ley.</a:t>
                      </a:r>
                      <a:endParaRPr lang="es-ES" sz="1600" kern="100" dirty="0">
                        <a:latin typeface="Calibri "/>
                        <a:ea typeface="Calibri"/>
                        <a:cs typeface="Times New Roman" pitchFamily="18" charset="0"/>
                      </a:endParaRPr>
                    </a:p>
                    <a:p>
                      <a:pPr algn="just">
                        <a:lnSpc>
                          <a:spcPct val="107000"/>
                        </a:lnSpc>
                        <a:spcAft>
                          <a:spcPts val="800"/>
                        </a:spcAft>
                      </a:pPr>
                      <a:r>
                        <a:rPr lang="es-CL" sz="1600" b="1" kern="100" dirty="0">
                          <a:latin typeface="Calibri "/>
                          <a:ea typeface="Times New Roman"/>
                          <a:cs typeface="Times New Roman" pitchFamily="18" charset="0"/>
                        </a:rPr>
                        <a:t>Artículo 206 </a:t>
                      </a:r>
                      <a:endParaRPr lang="es-ES" sz="1600" kern="100" dirty="0">
                        <a:latin typeface="Calibri "/>
                        <a:ea typeface="Calibri"/>
                        <a:cs typeface="Times New Roman" pitchFamily="18" charset="0"/>
                      </a:endParaRPr>
                    </a:p>
                    <a:p>
                      <a:pPr algn="just">
                        <a:lnSpc>
                          <a:spcPct val="107000"/>
                        </a:lnSpc>
                        <a:spcAft>
                          <a:spcPts val="800"/>
                        </a:spcAft>
                      </a:pPr>
                      <a:r>
                        <a:rPr lang="es-CL" sz="1600" kern="100" dirty="0">
                          <a:latin typeface="Calibri "/>
                          <a:ea typeface="Times New Roman"/>
                          <a:cs typeface="Times New Roman" pitchFamily="18" charset="0"/>
                        </a:rPr>
                        <a:t>El Estado </a:t>
                      </a:r>
                      <a:r>
                        <a:rPr lang="es-CL" sz="1600" b="1" kern="100" dirty="0">
                          <a:latin typeface="Calibri "/>
                          <a:ea typeface="Times New Roman"/>
                          <a:cs typeface="Times New Roman" pitchFamily="18" charset="0"/>
                        </a:rPr>
                        <a:t>implementará medidas de mitigación y adaptación</a:t>
                      </a:r>
                      <a:r>
                        <a:rPr lang="es-CL" sz="1600" kern="100" dirty="0">
                          <a:latin typeface="Calibri "/>
                          <a:ea typeface="Times New Roman"/>
                          <a:cs typeface="Times New Roman" pitchFamily="18" charset="0"/>
                        </a:rPr>
                        <a:t>, de manera oportuna y justa, ante los efectos del cambio climático. Asimismo, promoverá la cooperación internacional para la consecución de estos objetivos.</a:t>
                      </a:r>
                      <a:endParaRPr lang="es-ES" sz="1600"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ES" sz="1800" b="0" u="sng" kern="100" dirty="0">
                          <a:latin typeface="Calibri "/>
                          <a:ea typeface="Calibri"/>
                          <a:cs typeface="Times New Roman" pitchFamily="18" charset="0"/>
                        </a:rPr>
                        <a:t>CHV (204)</a:t>
                      </a:r>
                      <a:r>
                        <a:rPr lang="es-ES" sz="1800" b="1" kern="100" dirty="0">
                          <a:latin typeface="Calibri "/>
                          <a:ea typeface="Calibri"/>
                          <a:cs typeface="Times New Roman" pitchFamily="18" charset="0"/>
                        </a:rPr>
                        <a:t>:</a:t>
                      </a:r>
                    </a:p>
                    <a:p>
                      <a:pPr algn="just"/>
                      <a:r>
                        <a:rPr lang="es-MX" sz="1800" b="0" i="1" u="none" strike="noStrike" baseline="0" dirty="0">
                          <a:latin typeface="Calibri "/>
                        </a:rPr>
                        <a:t>“El Estado promoverá la sostenibilidad, conciliando el crecimiento económico con la protección del medio ambiente.”</a:t>
                      </a:r>
                    </a:p>
                    <a:p>
                      <a:pPr algn="just"/>
                      <a:endParaRPr lang="es-CL" sz="1800" b="0" i="1" u="none" strike="noStrike" baseline="0" dirty="0">
                        <a:latin typeface="Calibri "/>
                      </a:endParaRPr>
                    </a:p>
                    <a:p>
                      <a:pPr algn="just"/>
                      <a:r>
                        <a:rPr lang="es-CL" sz="1800" b="0" i="0" u="sng" strike="noStrike" baseline="0" dirty="0">
                          <a:latin typeface="Calibri "/>
                        </a:rPr>
                        <a:t>PR (204)</a:t>
                      </a:r>
                      <a:r>
                        <a:rPr lang="es-CL" sz="1800" b="0" i="1" u="none" strike="noStrike" baseline="0" dirty="0">
                          <a:latin typeface="Calibri "/>
                        </a:rPr>
                        <a:t>: </a:t>
                      </a:r>
                    </a:p>
                    <a:p>
                      <a:pPr algn="just"/>
                      <a:endParaRPr lang="es-CL" sz="1800" b="0" i="1" u="none" strike="noStrike" baseline="0" dirty="0">
                        <a:latin typeface="Calibri "/>
                      </a:endParaRPr>
                    </a:p>
                    <a:p>
                      <a:pPr algn="just"/>
                      <a:r>
                        <a:rPr lang="es-MX" sz="1800" b="0" i="1" u="none" strike="noStrike" baseline="0" dirty="0">
                          <a:latin typeface="Calibri "/>
                        </a:rPr>
                        <a:t>“El Estado debe garantizar el acceso efectivo a </a:t>
                      </a:r>
                      <a:r>
                        <a:rPr lang="es-MX" sz="1800" b="1" i="1" u="none" strike="noStrike" baseline="0" dirty="0">
                          <a:latin typeface="Calibri "/>
                        </a:rPr>
                        <a:t>información</a:t>
                      </a:r>
                      <a:r>
                        <a:rPr lang="es-MX" sz="1800" b="0" i="1" u="none" strike="noStrike" baseline="0" dirty="0">
                          <a:latin typeface="Calibri "/>
                        </a:rPr>
                        <a:t> sobre el medio ambiente que se encuentre en poder de cualquier órgano de la Administración del Estado, en conformidad con la ley.</a:t>
                      </a:r>
                    </a:p>
                    <a:p>
                      <a:pPr algn="just"/>
                      <a:r>
                        <a:rPr lang="es-MX" sz="1800" b="0" i="1" u="none" strike="noStrike" baseline="0" dirty="0">
                          <a:latin typeface="Calibri "/>
                        </a:rPr>
                        <a:t>Cualquier persona natural o jurídica podrá solicitar información y reclamar administrativa y judicialmente por la denegación, entrega parcial o tardía de la información solicitada, en virtud de una ley, sin necesidad de acreditar un interés particular, sin perjuicio de los derechos de terceros reconocidos y </a:t>
                      </a:r>
                      <a:r>
                        <a:rPr lang="es-CL" sz="1800" b="0" i="1" u="none" strike="noStrike" baseline="0" dirty="0">
                          <a:latin typeface="Calibri "/>
                        </a:rPr>
                        <a:t>garantizados por esta Constitución.”.</a:t>
                      </a:r>
                    </a:p>
                    <a:p>
                      <a:pPr algn="l"/>
                      <a:endParaRPr lang="es-MX" sz="800" b="0" i="0" u="none" strike="noStrike" baseline="0" dirty="0">
                        <a:latin typeface="Calibri "/>
                      </a:endParaRPr>
                    </a:p>
                    <a:p>
                      <a:pPr algn="just"/>
                      <a:endParaRPr lang="es-CL" sz="1600" b="0" i="1" u="none" strike="noStrike" baseline="0" dirty="0">
                        <a:latin typeface="Calibri "/>
                      </a:endParaRPr>
                    </a:p>
                    <a:p>
                      <a:pPr algn="l"/>
                      <a:endParaRPr lang="es-CL" sz="1600" b="0" i="1" u="none" strike="noStrike" baseline="0" dirty="0">
                        <a:latin typeface="Calibri "/>
                      </a:endParaRPr>
                    </a:p>
                    <a:p>
                      <a:pPr algn="l"/>
                      <a:endParaRPr lang="es-ES" sz="1600"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44054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24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a:t>
            </a:r>
            <a:endParaRPr kumimoji="0" lang="es-CL"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0731" y="85706"/>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4741537" y="85706"/>
            <a:ext cx="5038559" cy="2431435"/>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Capítulo XIII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Explicación de otros principios: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Coherencia y no repetición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
        <p:nvSpPr>
          <p:cNvPr id="102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19" name="18 CuadroTexto"/>
          <p:cNvSpPr txBox="1"/>
          <p:nvPr/>
        </p:nvSpPr>
        <p:spPr>
          <a:xfrm>
            <a:off x="1562100" y="5841305"/>
            <a:ext cx="9829800" cy="646331"/>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11" name="10 Tabla"/>
          <p:cNvGraphicFramePr>
            <a:graphicFrameLocks noGrp="1"/>
          </p:cNvGraphicFramePr>
          <p:nvPr>
            <p:extLst>
              <p:ext uri="{D42A27DB-BD31-4B8C-83A1-F6EECF244321}">
                <p14:modId xmlns:p14="http://schemas.microsoft.com/office/powerpoint/2010/main" val="2861126774"/>
              </p:ext>
            </p:extLst>
          </p:nvPr>
        </p:nvGraphicFramePr>
        <p:xfrm>
          <a:off x="235527" y="1520031"/>
          <a:ext cx="11845636" cy="5252263"/>
        </p:xfrm>
        <a:graphic>
          <a:graphicData uri="http://schemas.openxmlformats.org/drawingml/2006/table">
            <a:tbl>
              <a:tblPr/>
              <a:tblGrid>
                <a:gridCol w="5514109">
                  <a:extLst>
                    <a:ext uri="{9D8B030D-6E8A-4147-A177-3AD203B41FA5}">
                      <a16:colId xmlns:a16="http://schemas.microsoft.com/office/drawing/2014/main" val="20000"/>
                    </a:ext>
                  </a:extLst>
                </a:gridCol>
                <a:gridCol w="6331527">
                  <a:extLst>
                    <a:ext uri="{9D8B030D-6E8A-4147-A177-3AD203B41FA5}">
                      <a16:colId xmlns:a16="http://schemas.microsoft.com/office/drawing/2014/main" val="20001"/>
                    </a:ext>
                  </a:extLst>
                </a:gridCol>
              </a:tblGrid>
              <a:tr h="5252263">
                <a:tc>
                  <a:txBody>
                    <a:bodyPr/>
                    <a:lstStyle/>
                    <a:p>
                      <a:pPr algn="just">
                        <a:lnSpc>
                          <a:spcPct val="107000"/>
                        </a:lnSpc>
                        <a:spcAft>
                          <a:spcPts val="800"/>
                        </a:spcAft>
                      </a:pPr>
                      <a:r>
                        <a:rPr lang="es-ES" sz="1600" b="1" kern="100" dirty="0">
                          <a:latin typeface="Calibri "/>
                          <a:ea typeface="Times New Roman"/>
                          <a:cs typeface="Times New Roman" pitchFamily="18" charset="0"/>
                        </a:rPr>
                        <a:t>Artículo 203</a:t>
                      </a:r>
                      <a:endParaRPr lang="es-ES" sz="1600" kern="100" dirty="0">
                        <a:latin typeface="Calibri "/>
                        <a:ea typeface="Calibri"/>
                        <a:cs typeface="Times New Roman" pitchFamily="18" charset="0"/>
                      </a:endParaRPr>
                    </a:p>
                    <a:p>
                      <a:pPr algn="just">
                        <a:lnSpc>
                          <a:spcPct val="107000"/>
                        </a:lnSpc>
                        <a:spcAft>
                          <a:spcPts val="800"/>
                        </a:spcAft>
                      </a:pPr>
                      <a:r>
                        <a:rPr lang="es-CL" sz="1600" kern="100" dirty="0">
                          <a:latin typeface="Calibri "/>
                          <a:ea typeface="Times New Roman"/>
                          <a:cs typeface="Times New Roman" pitchFamily="18" charset="0"/>
                        </a:rPr>
                        <a:t>La </a:t>
                      </a:r>
                      <a:r>
                        <a:rPr lang="es-CL" sz="1600" b="1" kern="100" dirty="0">
                          <a:latin typeface="Calibri "/>
                          <a:ea typeface="Times New Roman"/>
                          <a:cs typeface="Times New Roman" pitchFamily="18" charset="0"/>
                        </a:rPr>
                        <a:t>distribución de cargas y beneficios ambientales </a:t>
                      </a:r>
                      <a:r>
                        <a:rPr lang="es-CL" sz="1600" kern="100" dirty="0">
                          <a:latin typeface="Calibri "/>
                          <a:ea typeface="Times New Roman"/>
                          <a:cs typeface="Times New Roman" pitchFamily="18" charset="0"/>
                        </a:rPr>
                        <a:t>estará regida por criterios de equidad y participación ciudadana oportuna, de conformidad a la ley.</a:t>
                      </a:r>
                      <a:endParaRPr lang="es-ES" sz="1600" kern="100" dirty="0">
                        <a:latin typeface="Calibri "/>
                        <a:ea typeface="Calibri"/>
                        <a:cs typeface="Times New Roman" pitchFamily="18" charset="0"/>
                      </a:endParaRPr>
                    </a:p>
                    <a:p>
                      <a:pPr algn="just">
                        <a:lnSpc>
                          <a:spcPct val="107000"/>
                        </a:lnSpc>
                        <a:spcAft>
                          <a:spcPts val="800"/>
                        </a:spcAft>
                      </a:pPr>
                      <a:r>
                        <a:rPr lang="es-CL" sz="1600" b="1" kern="100" dirty="0">
                          <a:latin typeface="Calibri "/>
                          <a:ea typeface="Times New Roman"/>
                          <a:cs typeface="Times New Roman" pitchFamily="18" charset="0"/>
                        </a:rPr>
                        <a:t>Artículo 204</a:t>
                      </a:r>
                      <a:endParaRPr lang="es-ES" sz="1600" kern="100" dirty="0">
                        <a:latin typeface="Calibri "/>
                        <a:ea typeface="Calibri"/>
                        <a:cs typeface="Times New Roman" pitchFamily="18" charset="0"/>
                      </a:endParaRPr>
                    </a:p>
                    <a:p>
                      <a:pPr algn="just">
                        <a:lnSpc>
                          <a:spcPct val="107000"/>
                        </a:lnSpc>
                        <a:spcAft>
                          <a:spcPts val="800"/>
                        </a:spcAft>
                      </a:pPr>
                      <a:r>
                        <a:rPr lang="es-CL" sz="1600" kern="100" dirty="0">
                          <a:latin typeface="Calibri "/>
                          <a:ea typeface="Times New Roman"/>
                          <a:cs typeface="Times New Roman" pitchFamily="18" charset="0"/>
                        </a:rPr>
                        <a:t>El Estado debe </a:t>
                      </a:r>
                      <a:r>
                        <a:rPr lang="es-CL" sz="1600" b="1" kern="100" dirty="0">
                          <a:latin typeface="Calibri "/>
                          <a:ea typeface="Times New Roman"/>
                          <a:cs typeface="Times New Roman" pitchFamily="18" charset="0"/>
                        </a:rPr>
                        <a:t>fomentar el desarrollo sostenible</a:t>
                      </a:r>
                      <a:r>
                        <a:rPr lang="es-CL" sz="1600" kern="100" dirty="0">
                          <a:latin typeface="Calibri "/>
                          <a:ea typeface="Times New Roman"/>
                          <a:cs typeface="Times New Roman" pitchFamily="18" charset="0"/>
                        </a:rPr>
                        <a:t>, armónico y solidario del territorio nacional, instando a la colaboración privada en dicha tarea.</a:t>
                      </a:r>
                      <a:endParaRPr lang="es-ES" sz="1600" kern="100" dirty="0">
                        <a:latin typeface="Calibri "/>
                        <a:ea typeface="Calibri"/>
                        <a:cs typeface="Times New Roman" pitchFamily="18" charset="0"/>
                      </a:endParaRPr>
                    </a:p>
                    <a:p>
                      <a:pPr algn="just">
                        <a:lnSpc>
                          <a:spcPct val="107000"/>
                        </a:lnSpc>
                        <a:spcAft>
                          <a:spcPts val="800"/>
                        </a:spcAft>
                      </a:pPr>
                      <a:r>
                        <a:rPr lang="es-CL" sz="1600" b="1" kern="100" dirty="0">
                          <a:latin typeface="Calibri "/>
                          <a:ea typeface="Times New Roman"/>
                          <a:cs typeface="Times New Roman" pitchFamily="18" charset="0"/>
                        </a:rPr>
                        <a:t>Artículo 205 </a:t>
                      </a:r>
                      <a:endParaRPr lang="es-ES" sz="1600" kern="100" dirty="0">
                        <a:latin typeface="Calibri "/>
                        <a:ea typeface="Calibri"/>
                        <a:cs typeface="Times New Roman" pitchFamily="18" charset="0"/>
                      </a:endParaRPr>
                    </a:p>
                    <a:p>
                      <a:pPr algn="just">
                        <a:lnSpc>
                          <a:spcPct val="107000"/>
                        </a:lnSpc>
                        <a:spcAft>
                          <a:spcPts val="800"/>
                        </a:spcAft>
                      </a:pPr>
                      <a:r>
                        <a:rPr lang="es-CL" sz="1600" kern="100" dirty="0">
                          <a:latin typeface="Calibri "/>
                          <a:ea typeface="Times New Roman"/>
                          <a:cs typeface="Times New Roman" pitchFamily="18" charset="0"/>
                        </a:rPr>
                        <a:t>El Estado </a:t>
                      </a:r>
                      <a:r>
                        <a:rPr lang="es-CL" sz="1600" b="1" kern="100" dirty="0">
                          <a:latin typeface="Calibri "/>
                          <a:ea typeface="Times New Roman"/>
                          <a:cs typeface="Times New Roman" pitchFamily="18" charset="0"/>
                        </a:rPr>
                        <a:t>promoverá las fuentes de energía renovable</a:t>
                      </a:r>
                      <a:r>
                        <a:rPr lang="es-CL" sz="1600" kern="100" dirty="0">
                          <a:latin typeface="Calibri "/>
                          <a:ea typeface="Times New Roman"/>
                          <a:cs typeface="Times New Roman" pitchFamily="18" charset="0"/>
                        </a:rPr>
                        <a:t>, así como también la reutilización y reciclaje de los residuos, de conformidad a la ley.</a:t>
                      </a:r>
                      <a:endParaRPr lang="es-ES" sz="1600" kern="100" dirty="0">
                        <a:latin typeface="Calibri "/>
                        <a:ea typeface="Calibri"/>
                        <a:cs typeface="Times New Roman" pitchFamily="18" charset="0"/>
                      </a:endParaRPr>
                    </a:p>
                    <a:p>
                      <a:pPr algn="just">
                        <a:lnSpc>
                          <a:spcPct val="107000"/>
                        </a:lnSpc>
                        <a:spcAft>
                          <a:spcPts val="800"/>
                        </a:spcAft>
                      </a:pPr>
                      <a:r>
                        <a:rPr lang="es-CL" sz="1600" b="1" kern="100" dirty="0">
                          <a:latin typeface="Calibri "/>
                          <a:ea typeface="Times New Roman"/>
                          <a:cs typeface="Times New Roman" pitchFamily="18" charset="0"/>
                        </a:rPr>
                        <a:t>Artículo 206 </a:t>
                      </a:r>
                      <a:endParaRPr lang="es-ES" sz="1600" kern="100" dirty="0">
                        <a:latin typeface="Calibri "/>
                        <a:ea typeface="Calibri"/>
                        <a:cs typeface="Times New Roman" pitchFamily="18" charset="0"/>
                      </a:endParaRPr>
                    </a:p>
                    <a:p>
                      <a:pPr algn="just">
                        <a:lnSpc>
                          <a:spcPct val="107000"/>
                        </a:lnSpc>
                        <a:spcAft>
                          <a:spcPts val="800"/>
                        </a:spcAft>
                      </a:pPr>
                      <a:r>
                        <a:rPr lang="es-CL" sz="1600" kern="100" dirty="0">
                          <a:latin typeface="Calibri "/>
                          <a:ea typeface="Times New Roman"/>
                          <a:cs typeface="Times New Roman" pitchFamily="18" charset="0"/>
                        </a:rPr>
                        <a:t>El Estado </a:t>
                      </a:r>
                      <a:r>
                        <a:rPr lang="es-CL" sz="1600" b="1" kern="100" dirty="0">
                          <a:latin typeface="Calibri "/>
                          <a:ea typeface="Times New Roman"/>
                          <a:cs typeface="Times New Roman" pitchFamily="18" charset="0"/>
                        </a:rPr>
                        <a:t>implementará medidas de mitigación y adaptación</a:t>
                      </a:r>
                      <a:r>
                        <a:rPr lang="es-CL" sz="1600" kern="100" dirty="0">
                          <a:latin typeface="Calibri "/>
                          <a:ea typeface="Times New Roman"/>
                          <a:cs typeface="Times New Roman" pitchFamily="18" charset="0"/>
                        </a:rPr>
                        <a:t>, de manera </a:t>
                      </a:r>
                      <a:r>
                        <a:rPr lang="es-CL" sz="1600" kern="100" dirty="0">
                          <a:solidFill>
                            <a:srgbClr val="FF0000"/>
                          </a:solidFill>
                          <a:latin typeface="Calibri "/>
                          <a:ea typeface="Times New Roman"/>
                          <a:cs typeface="Times New Roman" pitchFamily="18" charset="0"/>
                        </a:rPr>
                        <a:t>oportuna</a:t>
                      </a:r>
                      <a:r>
                        <a:rPr lang="es-CL" sz="1600" kern="100" dirty="0">
                          <a:latin typeface="Calibri "/>
                          <a:ea typeface="Times New Roman"/>
                          <a:cs typeface="Times New Roman" pitchFamily="18" charset="0"/>
                        </a:rPr>
                        <a:t> y </a:t>
                      </a:r>
                      <a:r>
                        <a:rPr lang="es-CL" sz="1600" kern="100" dirty="0">
                          <a:solidFill>
                            <a:srgbClr val="FF0000"/>
                          </a:solidFill>
                          <a:latin typeface="Calibri "/>
                          <a:ea typeface="Times New Roman"/>
                          <a:cs typeface="Times New Roman" pitchFamily="18" charset="0"/>
                        </a:rPr>
                        <a:t>justa</a:t>
                      </a:r>
                      <a:r>
                        <a:rPr lang="es-CL" sz="1600" kern="100" dirty="0">
                          <a:latin typeface="Calibri "/>
                          <a:ea typeface="Times New Roman"/>
                          <a:cs typeface="Times New Roman" pitchFamily="18" charset="0"/>
                        </a:rPr>
                        <a:t>, ante los </a:t>
                      </a:r>
                      <a:r>
                        <a:rPr lang="es-CL" sz="1600" kern="100" dirty="0">
                          <a:solidFill>
                            <a:srgbClr val="FF0000"/>
                          </a:solidFill>
                          <a:latin typeface="Calibri "/>
                          <a:ea typeface="Times New Roman"/>
                          <a:cs typeface="Times New Roman" pitchFamily="18" charset="0"/>
                        </a:rPr>
                        <a:t>efectos del cambio climático</a:t>
                      </a:r>
                      <a:r>
                        <a:rPr lang="es-CL" sz="1600" kern="100" dirty="0">
                          <a:latin typeface="Calibri "/>
                          <a:ea typeface="Times New Roman"/>
                          <a:cs typeface="Times New Roman" pitchFamily="18" charset="0"/>
                        </a:rPr>
                        <a:t>. Asimismo, promoverá la </a:t>
                      </a:r>
                      <a:r>
                        <a:rPr lang="es-CL" sz="1600" kern="100" dirty="0">
                          <a:solidFill>
                            <a:srgbClr val="FF0000"/>
                          </a:solidFill>
                          <a:latin typeface="Calibri "/>
                          <a:ea typeface="Times New Roman"/>
                          <a:cs typeface="Times New Roman" pitchFamily="18" charset="0"/>
                        </a:rPr>
                        <a:t>cooperación internacional para la consecución de estos objetivos</a:t>
                      </a:r>
                      <a:r>
                        <a:rPr lang="es-CL" sz="1600" kern="100" dirty="0">
                          <a:latin typeface="Calibri "/>
                          <a:ea typeface="Times New Roman"/>
                          <a:cs typeface="Times New Roman" pitchFamily="18" charset="0"/>
                        </a:rPr>
                        <a:t>.</a:t>
                      </a:r>
                      <a:endParaRPr lang="es-ES" sz="1600"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ES" sz="1800" b="0" u="sng" kern="100" dirty="0">
                          <a:latin typeface="Calibri "/>
                          <a:ea typeface="Calibri"/>
                          <a:cs typeface="Times New Roman" pitchFamily="18" charset="0"/>
                        </a:rPr>
                        <a:t>CHV (205)</a:t>
                      </a:r>
                      <a:r>
                        <a:rPr lang="es-ES" sz="1800" b="1" kern="100" dirty="0">
                          <a:latin typeface="Calibri "/>
                          <a:ea typeface="Calibri"/>
                          <a:cs typeface="Times New Roman" pitchFamily="18" charset="0"/>
                        </a:rPr>
                        <a:t>:</a:t>
                      </a:r>
                    </a:p>
                    <a:p>
                      <a:pPr algn="just"/>
                      <a:r>
                        <a:rPr lang="es-MX" sz="1800" b="0" i="1" u="none" strike="noStrike" baseline="0" dirty="0">
                          <a:latin typeface="Calibri "/>
                        </a:rPr>
                        <a:t>“El Estado promoverá las fuentes de generación de energía renovable y no renovable, la desalación del agua, la protección y reforestación del bosque nativo, así como la reutilización y reciclaje de los residuos, además del tratamiento de las aguas servidas y residuos líquidos industriales, de </a:t>
                      </a:r>
                      <a:r>
                        <a:rPr lang="es-CL" sz="1800" b="0" i="1" u="none" strike="noStrike" baseline="0" dirty="0">
                          <a:latin typeface="Calibri "/>
                        </a:rPr>
                        <a:t>conformidad a la ley.”</a:t>
                      </a:r>
                    </a:p>
                    <a:p>
                      <a:pPr algn="l"/>
                      <a:endParaRPr lang="es-CL" sz="1800" b="0" i="1" u="none" strike="noStrike" baseline="0" dirty="0">
                        <a:latin typeface="Calibri "/>
                      </a:endParaRPr>
                    </a:p>
                    <a:p>
                      <a:pPr algn="just"/>
                      <a:r>
                        <a:rPr lang="es-CL" sz="1800" b="0" i="0" u="sng" strike="noStrike" baseline="0" dirty="0">
                          <a:latin typeface="Calibri "/>
                        </a:rPr>
                        <a:t>PR (205)</a:t>
                      </a:r>
                      <a:r>
                        <a:rPr lang="es-CL" sz="1800" b="0" i="1" u="none" strike="noStrike" baseline="0" dirty="0">
                          <a:latin typeface="Calibri "/>
                        </a:rPr>
                        <a:t>: </a:t>
                      </a:r>
                    </a:p>
                    <a:p>
                      <a:pPr algn="just"/>
                      <a:endParaRPr lang="es-CL" sz="1800" b="0" i="1" u="none" strike="noStrike" baseline="0" dirty="0">
                        <a:latin typeface="Calibri "/>
                      </a:endParaRPr>
                    </a:p>
                    <a:p>
                      <a:pPr algn="l"/>
                      <a:r>
                        <a:rPr lang="es-MX" sz="1800" b="0" i="1" u="none" strike="noStrike" baseline="0" dirty="0">
                          <a:latin typeface="+mn-lt"/>
                        </a:rPr>
                        <a:t>“El Estado promoverá la </a:t>
                      </a:r>
                      <a:r>
                        <a:rPr lang="es-MX" sz="1800" b="1" i="1" u="none" strike="noStrike" baseline="0" dirty="0">
                          <a:latin typeface="+mn-lt"/>
                        </a:rPr>
                        <a:t>educación ambiental </a:t>
                      </a:r>
                      <a:r>
                        <a:rPr lang="es-MX" sz="1800" b="0" i="1" u="none" strike="noStrike" baseline="0" dirty="0">
                          <a:latin typeface="+mn-lt"/>
                        </a:rPr>
                        <a:t>de los habitantes de la República de conformidad a la ley.”</a:t>
                      </a:r>
                    </a:p>
                    <a:p>
                      <a:pPr algn="l"/>
                      <a:endParaRPr lang="es-MX" sz="1800" b="0" i="1" u="none" strike="noStrike" baseline="0" dirty="0">
                        <a:latin typeface="+mn-lt"/>
                      </a:endParaRPr>
                    </a:p>
                    <a:p>
                      <a:pPr algn="l"/>
                      <a:r>
                        <a:rPr lang="es-MX" sz="1800" b="0" i="0" u="sng" strike="noStrike" baseline="0" dirty="0">
                          <a:latin typeface="+mn-lt"/>
                        </a:rPr>
                        <a:t>CHV (206):</a:t>
                      </a:r>
                    </a:p>
                    <a:p>
                      <a:pPr algn="l"/>
                      <a:endParaRPr lang="es-MX" sz="1800" b="0" i="1" u="none" strike="noStrike" baseline="0" dirty="0">
                        <a:latin typeface="+mn-lt"/>
                      </a:endParaRPr>
                    </a:p>
                    <a:p>
                      <a:pPr algn="l"/>
                      <a:r>
                        <a:rPr lang="es-MX" sz="1800" b="0" i="0" u="none" strike="noStrike" baseline="0" dirty="0">
                          <a:latin typeface="Calibri "/>
                        </a:rPr>
                        <a:t>Para agregar, en el artículo 206, entre las expresiones </a:t>
                      </a:r>
                      <a:r>
                        <a:rPr lang="es-MX" sz="1800" b="0" i="1" u="none" strike="noStrike" baseline="0" dirty="0">
                          <a:latin typeface="Calibri "/>
                        </a:rPr>
                        <a:t>“oportuna” </a:t>
                      </a:r>
                      <a:r>
                        <a:rPr lang="es-MX" sz="1800" b="0" i="0" u="none" strike="noStrike" baseline="0" dirty="0">
                          <a:latin typeface="Calibri "/>
                        </a:rPr>
                        <a:t>e </a:t>
                      </a:r>
                      <a:r>
                        <a:rPr lang="es-CL" sz="1800" b="0" i="0" u="none" strike="noStrike" baseline="0" dirty="0">
                          <a:latin typeface="Calibri "/>
                        </a:rPr>
                        <a:t>“y”, la expresión “, </a:t>
                      </a:r>
                      <a:r>
                        <a:rPr lang="es-CL" sz="1800" b="0" i="1" u="none" strike="noStrike" baseline="0" dirty="0">
                          <a:latin typeface="Calibri "/>
                        </a:rPr>
                        <a:t>racional</a:t>
                      </a:r>
                      <a:r>
                        <a:rPr lang="es-CL" sz="1800" b="0" i="0" u="none" strike="noStrike" baseline="0" dirty="0">
                          <a:latin typeface="Calibri "/>
                        </a:rPr>
                        <a:t>”.</a:t>
                      </a:r>
                      <a:endParaRPr lang="es-MX" sz="1800" b="0" i="1" u="none" strike="noStrike" baseline="0" dirty="0">
                        <a:latin typeface="Calibri "/>
                      </a:endParaRPr>
                    </a:p>
                    <a:p>
                      <a:pPr algn="just"/>
                      <a:endParaRPr lang="es-CL" sz="1600" b="0" i="1" u="none" strike="noStrike" baseline="0" dirty="0">
                        <a:latin typeface="Calibri "/>
                      </a:endParaRPr>
                    </a:p>
                    <a:p>
                      <a:pPr algn="l"/>
                      <a:endParaRPr lang="es-CL" sz="1600" b="0" i="1" u="none" strike="noStrike" baseline="0" dirty="0">
                        <a:latin typeface="Calibri "/>
                      </a:endParaRPr>
                    </a:p>
                    <a:p>
                      <a:pPr algn="l"/>
                      <a:endParaRPr lang="es-ES" sz="1600"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225789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b="1" dirty="0"/>
          </a:p>
          <a:p>
            <a:pPr algn="ctr"/>
            <a:endParaRPr lang="es-CL" b="1" dirty="0"/>
          </a:p>
          <a:p>
            <a:pPr algn="ctr"/>
            <a:r>
              <a:rPr lang="es-CL" sz="2400" b="1" dirty="0">
                <a:latin typeface="Times New Roman" pitchFamily="18" charset="0"/>
                <a:cs typeface="Times New Roman" pitchFamily="18" charset="0"/>
              </a:rPr>
              <a:t>                      Institucionalidad: Criterios y discusión sobre principio técnico y autonomía (fundamentación)</a:t>
            </a:r>
            <a:endParaRPr lang="es-CL" sz="2400" dirty="0">
              <a:latin typeface="Times New Roman" pitchFamily="18" charset="0"/>
              <a:cs typeface="Times New Roman" pitchFamily="18" charset="0"/>
            </a:endParaRPr>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29567" y="58401"/>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3763030" y="-38175"/>
            <a:ext cx="5427940" cy="1323439"/>
          </a:xfrm>
          <a:prstGeom prst="rect">
            <a:avLst/>
          </a:prstGeom>
          <a:noFill/>
        </p:spPr>
        <p:txBody>
          <a:bodyPr wrap="square" lIns="91440" tIns="45720" rIns="91440" bIns="45720">
            <a:spAutoFit/>
          </a:bodyPr>
          <a:lstStyle/>
          <a:p>
            <a:pPr algn="ctr"/>
            <a:r>
              <a:rPr lang="es-ES" sz="4000" b="1" cap="small"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Capítulo XIII</a:t>
            </a:r>
          </a:p>
          <a:p>
            <a:pPr algn="ctr"/>
            <a:endParaRPr lang="es-ES" sz="4000" b="1" cap="small" spc="0"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2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9" name="18 CuadroTexto"/>
          <p:cNvSpPr txBox="1"/>
          <p:nvPr/>
        </p:nvSpPr>
        <p:spPr>
          <a:xfrm>
            <a:off x="1562100" y="5841305"/>
            <a:ext cx="9829800" cy="646331"/>
          </a:xfrm>
          <a:prstGeom prst="rect">
            <a:avLst/>
          </a:prstGeom>
          <a:noFill/>
        </p:spPr>
        <p:txBody>
          <a:bodyPr wrap="square" rtlCol="0">
            <a:spAutoFit/>
          </a:bodyPr>
          <a:lstStyle/>
          <a:p>
            <a:pPr marL="342900" indent="-342900"/>
            <a:endParaRPr lang="es-ES" dirty="0"/>
          </a:p>
          <a:p>
            <a:pPr marL="342900" indent="-342900">
              <a:buAutoNum type="arabicPeriod"/>
            </a:pPr>
            <a:endParaRPr lang="es-ES" dirty="0"/>
          </a:p>
        </p:txBody>
      </p:sp>
      <p:graphicFrame>
        <p:nvGraphicFramePr>
          <p:cNvPr id="8" name="7 Tabla"/>
          <p:cNvGraphicFramePr>
            <a:graphicFrameLocks noGrp="1"/>
          </p:cNvGraphicFramePr>
          <p:nvPr>
            <p:extLst>
              <p:ext uri="{D42A27DB-BD31-4B8C-83A1-F6EECF244321}">
                <p14:modId xmlns:p14="http://schemas.microsoft.com/office/powerpoint/2010/main" val="3496926267"/>
              </p:ext>
            </p:extLst>
          </p:nvPr>
        </p:nvGraphicFramePr>
        <p:xfrm>
          <a:off x="394855" y="1693718"/>
          <a:ext cx="11658600" cy="4876800"/>
        </p:xfrm>
        <a:graphic>
          <a:graphicData uri="http://schemas.openxmlformats.org/drawingml/2006/table">
            <a:tbl>
              <a:tblPr/>
              <a:tblGrid>
                <a:gridCol w="3248890">
                  <a:extLst>
                    <a:ext uri="{9D8B030D-6E8A-4147-A177-3AD203B41FA5}">
                      <a16:colId xmlns:a16="http://schemas.microsoft.com/office/drawing/2014/main" val="20000"/>
                    </a:ext>
                  </a:extLst>
                </a:gridCol>
                <a:gridCol w="8409710">
                  <a:extLst>
                    <a:ext uri="{9D8B030D-6E8A-4147-A177-3AD203B41FA5}">
                      <a16:colId xmlns:a16="http://schemas.microsoft.com/office/drawing/2014/main" val="20001"/>
                    </a:ext>
                  </a:extLst>
                </a:gridCol>
              </a:tblGrid>
              <a:tr h="3470564">
                <a:tc>
                  <a:txBody>
                    <a:bodyPr/>
                    <a:lstStyle/>
                    <a:p>
                      <a:pPr algn="just"/>
                      <a:r>
                        <a:rPr lang="es-ES" sz="2000" b="1" kern="1200" dirty="0">
                          <a:solidFill>
                            <a:schemeClr val="tx1"/>
                          </a:solidFill>
                          <a:latin typeface="+mn-lt"/>
                          <a:ea typeface="+mn-ea"/>
                          <a:cs typeface="Times New Roman" pitchFamily="18" charset="0"/>
                        </a:rPr>
                        <a:t>Artículo 207 </a:t>
                      </a:r>
                      <a:endParaRPr lang="es-ES" sz="2000" kern="1200" dirty="0">
                        <a:solidFill>
                          <a:schemeClr val="tx1"/>
                        </a:solidFill>
                        <a:latin typeface="+mn-lt"/>
                        <a:ea typeface="+mn-ea"/>
                        <a:cs typeface="Times New Roman" pitchFamily="18" charset="0"/>
                      </a:endParaRPr>
                    </a:p>
                    <a:p>
                      <a:pPr algn="just"/>
                      <a:r>
                        <a:rPr lang="es-ES" sz="2000" kern="1200" dirty="0">
                          <a:solidFill>
                            <a:schemeClr val="tx1"/>
                          </a:solidFill>
                          <a:latin typeface="+mn-lt"/>
                          <a:ea typeface="+mn-ea"/>
                          <a:cs typeface="Times New Roman" pitchFamily="18" charset="0"/>
                        </a:rPr>
                        <a:t>1. El Estado contará con instituciones administrativas y jurisdiccionales en materia ambiental, las que serán de carácter técnico. </a:t>
                      </a:r>
                    </a:p>
                    <a:p>
                      <a:pPr algn="just"/>
                      <a:endParaRPr lang="es-ES" sz="2000" kern="1200" dirty="0">
                        <a:solidFill>
                          <a:schemeClr val="tx1"/>
                        </a:solidFill>
                        <a:latin typeface="+mn-lt"/>
                        <a:ea typeface="+mn-ea"/>
                        <a:cs typeface="Times New Roman" pitchFamily="18" charset="0"/>
                      </a:endParaRPr>
                    </a:p>
                    <a:p>
                      <a:pPr algn="just"/>
                      <a:r>
                        <a:rPr lang="es-ES" sz="2000" kern="1200" dirty="0">
                          <a:solidFill>
                            <a:schemeClr val="tx1"/>
                          </a:solidFill>
                          <a:latin typeface="+mn-lt"/>
                          <a:ea typeface="+mn-ea"/>
                          <a:cs typeface="Times New Roman" pitchFamily="18" charset="0"/>
                        </a:rPr>
                        <a:t>2. Los procedimientos de evaluación ambiental serán de carácter técnico y participativo, y asegurarán una decisión razonable y oportuna.</a:t>
                      </a:r>
                      <a:endParaRPr lang="es-ES" sz="2000" kern="100" dirty="0">
                        <a:latin typeface="+mn-lt"/>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s-ES" sz="1600" b="0" u="sng" kern="1200" dirty="0">
                          <a:solidFill>
                            <a:schemeClr val="tx1"/>
                          </a:solidFill>
                          <a:latin typeface="+mn-lt"/>
                          <a:ea typeface="+mn-ea"/>
                          <a:cs typeface="Times New Roman" pitchFamily="18" charset="0"/>
                        </a:rPr>
                        <a:t>PR</a:t>
                      </a:r>
                      <a:r>
                        <a:rPr lang="es-ES" sz="1600" b="1" kern="1200" dirty="0">
                          <a:solidFill>
                            <a:schemeClr val="tx1"/>
                          </a:solidFill>
                          <a:latin typeface="+mn-lt"/>
                          <a:ea typeface="+mn-ea"/>
                          <a:cs typeface="Times New Roman" pitchFamily="18" charset="0"/>
                        </a:rPr>
                        <a:t>: </a:t>
                      </a:r>
                      <a:endParaRPr lang="es-ES" sz="1600" kern="1200" dirty="0">
                        <a:solidFill>
                          <a:schemeClr val="tx1"/>
                        </a:solidFill>
                        <a:latin typeface="+mn-lt"/>
                        <a:ea typeface="+mn-ea"/>
                        <a:cs typeface="Times New Roman" pitchFamily="18" charset="0"/>
                      </a:endParaRPr>
                    </a:p>
                    <a:p>
                      <a:pPr algn="just"/>
                      <a:r>
                        <a:rPr lang="es-MX" sz="1600" b="0" i="1" u="none" strike="noStrike" baseline="0" dirty="0">
                          <a:latin typeface="+mn-lt"/>
                        </a:rPr>
                        <a:t>“El Estado contará con </a:t>
                      </a:r>
                      <a:r>
                        <a:rPr lang="es-MX" sz="1600" b="1" i="1" u="none" strike="noStrike" baseline="0" dirty="0">
                          <a:latin typeface="+mn-lt"/>
                        </a:rPr>
                        <a:t>instituciones administrativas y jurisdiccionales</a:t>
                      </a:r>
                      <a:r>
                        <a:rPr lang="es-MX" sz="1600" b="0" i="1" u="none" strike="noStrike" baseline="0" dirty="0">
                          <a:latin typeface="+mn-lt"/>
                        </a:rPr>
                        <a:t> en materia ambiental de carácter técnico, cuyas decisiones y pronunciamientos serán fundados, asegurando una decisión efectiva y oportuna.</a:t>
                      </a:r>
                    </a:p>
                    <a:p>
                      <a:pPr algn="just"/>
                      <a:r>
                        <a:rPr lang="es-MX" sz="1600" b="0" i="1" u="none" strike="noStrike" baseline="0" dirty="0">
                          <a:latin typeface="+mn-lt"/>
                        </a:rPr>
                        <a:t>Los procedimientos administrativos y jurisdiccionales establecidos en la ley deberán ser técnicos, tramitarse con celeridad, ser públicos, transparentes, imparciales y sin costos prohibitivos”.</a:t>
                      </a:r>
                    </a:p>
                    <a:p>
                      <a:pPr algn="just"/>
                      <a:endParaRPr lang="es-MX" sz="1600" b="0" i="1" u="none" strike="noStrike" kern="100" baseline="0" dirty="0">
                        <a:latin typeface="+mn-lt"/>
                        <a:ea typeface="Calibri"/>
                        <a:cs typeface="Times New Roman" pitchFamily="18" charset="0"/>
                      </a:endParaRPr>
                    </a:p>
                    <a:p>
                      <a:pPr algn="just"/>
                      <a:r>
                        <a:rPr lang="es-MX" sz="1600" b="0" i="0" u="sng" strike="noStrike" kern="100" baseline="0" dirty="0">
                          <a:latin typeface="+mn-lt"/>
                          <a:ea typeface="Calibri"/>
                          <a:cs typeface="Times New Roman" pitchFamily="18" charset="0"/>
                        </a:rPr>
                        <a:t>CHV</a:t>
                      </a:r>
                      <a:r>
                        <a:rPr lang="es-MX" sz="1600" b="0" i="1" u="none" strike="noStrike" kern="100" baseline="0" dirty="0">
                          <a:latin typeface="+mn-lt"/>
                          <a:ea typeface="Calibri"/>
                          <a:cs typeface="Times New Roman" pitchFamily="18" charset="0"/>
                        </a:rPr>
                        <a:t>: </a:t>
                      </a:r>
                    </a:p>
                    <a:p>
                      <a:pPr algn="just"/>
                      <a:r>
                        <a:rPr lang="es-MX" sz="1600" b="0" i="0" u="none" strike="noStrike" baseline="0" dirty="0">
                          <a:latin typeface="+mn-lt"/>
                        </a:rPr>
                        <a:t>Artículo 207, inciso 1, para agregar, en el inciso 1 del artículo 207, la expresión </a:t>
                      </a:r>
                      <a:r>
                        <a:rPr lang="es-MX" sz="1600" b="1" i="0" u="none" strike="noStrike" baseline="0" dirty="0">
                          <a:latin typeface="+mn-lt"/>
                        </a:rPr>
                        <a:t>“, fijadas por ley, y sus actuaciones serán objetivas, imparciales, fundadas y </a:t>
                      </a:r>
                      <a:r>
                        <a:rPr lang="es-CL" sz="1600" b="1" i="0" u="none" strike="noStrike" baseline="0" dirty="0">
                          <a:latin typeface="+mn-lt"/>
                        </a:rPr>
                        <a:t>oportunas”</a:t>
                      </a:r>
                      <a:r>
                        <a:rPr lang="es-CL" sz="1600" b="0" i="0" u="none" strike="noStrike" baseline="0" dirty="0">
                          <a:latin typeface="+mn-lt"/>
                        </a:rPr>
                        <a:t>, después de “</a:t>
                      </a:r>
                      <a:r>
                        <a:rPr lang="es-CL" sz="1600" b="1" i="0" u="none" strike="noStrike" baseline="0" dirty="0">
                          <a:latin typeface="+mn-lt"/>
                        </a:rPr>
                        <a:t>técnico</a:t>
                      </a:r>
                      <a:r>
                        <a:rPr lang="es-CL" sz="1600" b="0" i="0" u="none" strike="noStrike" baseline="0" dirty="0">
                          <a:latin typeface="+mn-lt"/>
                        </a:rPr>
                        <a:t>”.</a:t>
                      </a:r>
                    </a:p>
                    <a:p>
                      <a:pPr algn="just"/>
                      <a:endParaRPr lang="es-CL" sz="1600" b="0" i="0" u="none" strike="noStrike" kern="100" baseline="0" dirty="0">
                        <a:latin typeface="+mn-lt"/>
                        <a:ea typeface="Calibri"/>
                        <a:cs typeface="Times New Roman" pitchFamily="18" charset="0"/>
                      </a:endParaRPr>
                    </a:p>
                    <a:p>
                      <a:pPr algn="just"/>
                      <a:r>
                        <a:rPr lang="es-MX" sz="1600" b="0" i="0" u="none" strike="noStrike" baseline="0" dirty="0">
                          <a:latin typeface="+mn-lt"/>
                        </a:rPr>
                        <a:t>Artículo 207, inciso 1, para agregar, en el inciso primero del artículo 207, entre las expresiones “</a:t>
                      </a:r>
                      <a:r>
                        <a:rPr lang="es-MX" sz="1600" b="1" i="0" u="none" strike="noStrike" baseline="0" dirty="0">
                          <a:latin typeface="+mn-lt"/>
                        </a:rPr>
                        <a:t>carácter</a:t>
                      </a:r>
                      <a:r>
                        <a:rPr lang="es-MX" sz="1600" b="0" i="0" u="none" strike="noStrike" baseline="0" dirty="0">
                          <a:latin typeface="+mn-lt"/>
                        </a:rPr>
                        <a:t>” y “</a:t>
                      </a:r>
                      <a:r>
                        <a:rPr lang="es-MX" sz="1600" b="1" i="0" u="none" strike="noStrike" baseline="0" dirty="0">
                          <a:latin typeface="+mn-lt"/>
                        </a:rPr>
                        <a:t>técnico</a:t>
                      </a:r>
                      <a:r>
                        <a:rPr lang="es-MX" sz="1600" b="0" i="0" u="none" strike="noStrike" baseline="0" dirty="0">
                          <a:latin typeface="+mn-lt"/>
                        </a:rPr>
                        <a:t>”, la expresión </a:t>
                      </a:r>
                      <a:r>
                        <a:rPr lang="es-MX" sz="1600" b="1" i="0" u="none" strike="noStrike" baseline="0" dirty="0">
                          <a:latin typeface="+mn-lt"/>
                        </a:rPr>
                        <a:t>autónomo y</a:t>
                      </a:r>
                      <a:r>
                        <a:rPr lang="es-MX" sz="1600" b="0" i="0" u="none" strike="noStrike" baseline="0" dirty="0">
                          <a:latin typeface="+mn-lt"/>
                        </a:rPr>
                        <a:t>”.</a:t>
                      </a:r>
                    </a:p>
                    <a:p>
                      <a:pPr algn="just"/>
                      <a:endParaRPr lang="es-MX" sz="1600" b="0" i="0" u="none" strike="noStrike" kern="100" baseline="0" dirty="0">
                        <a:latin typeface="+mn-lt"/>
                        <a:ea typeface="Calibri"/>
                        <a:cs typeface="Times New Roman" pitchFamily="18" charset="0"/>
                      </a:endParaRPr>
                    </a:p>
                    <a:p>
                      <a:pPr algn="just"/>
                      <a:r>
                        <a:rPr lang="es-MX" sz="1600" b="0" i="0" u="none" strike="noStrike" baseline="0" dirty="0">
                          <a:latin typeface="+mn-lt"/>
                        </a:rPr>
                        <a:t>Artículo 207, inciso 2, para sustituir parcialmente, en el inciso 2 del artículo 207, la expresión “</a:t>
                      </a:r>
                      <a:r>
                        <a:rPr lang="es-MX" sz="1600" b="1" i="0" u="none" strike="noStrike" baseline="0" dirty="0">
                          <a:latin typeface="+mn-lt"/>
                        </a:rPr>
                        <a:t>asegurarán una decisión razonable y oportuna</a:t>
                      </a:r>
                      <a:r>
                        <a:rPr lang="es-MX" sz="1600" b="0" i="0" u="none" strike="noStrike" baseline="0" dirty="0">
                          <a:latin typeface="+mn-lt"/>
                        </a:rPr>
                        <a:t>” por “</a:t>
                      </a:r>
                      <a:r>
                        <a:rPr lang="es-MX" sz="1600" b="1" i="0" u="none" strike="noStrike" baseline="0" dirty="0">
                          <a:latin typeface="+mn-lt"/>
                        </a:rPr>
                        <a:t>concluirán mediante una resolución que sólo será impugnable judicialmente, en </a:t>
                      </a:r>
                      <a:r>
                        <a:rPr lang="es-CL" sz="1600" b="1" i="0" u="none" strike="noStrike" baseline="0" dirty="0">
                          <a:latin typeface="+mn-lt"/>
                        </a:rPr>
                        <a:t>conformidad a la ley.”.</a:t>
                      </a:r>
                    </a:p>
                    <a:p>
                      <a:pPr algn="just"/>
                      <a:endParaRPr lang="es-CL" sz="1600" b="1" i="0" u="none" strike="noStrike" kern="100" baseline="0" dirty="0">
                        <a:latin typeface="+mn-lt"/>
                        <a:ea typeface="Calibri"/>
                        <a:cs typeface="Times New Roman" pitchFamily="18" charset="0"/>
                      </a:endParaRPr>
                    </a:p>
                    <a:p>
                      <a:pPr algn="just"/>
                      <a:r>
                        <a:rPr lang="es-MX" sz="1600" b="0" i="0" u="none" strike="noStrike" baseline="0" dirty="0">
                          <a:latin typeface="+mn-lt"/>
                        </a:rPr>
                        <a:t>Artículo 207, inciso 2, para agregar, en el inciso segundo del artículo 207, entre las expresiones “</a:t>
                      </a:r>
                      <a:r>
                        <a:rPr lang="es-MX" sz="1600" b="1" i="0" u="none" strike="noStrike" baseline="0" dirty="0">
                          <a:latin typeface="+mn-lt"/>
                        </a:rPr>
                        <a:t>decisión</a:t>
                      </a:r>
                      <a:r>
                        <a:rPr lang="es-MX" sz="1600" b="0" i="0" u="none" strike="noStrike" baseline="0" dirty="0">
                          <a:latin typeface="+mn-lt"/>
                        </a:rPr>
                        <a:t>” y “</a:t>
                      </a:r>
                      <a:r>
                        <a:rPr lang="es-MX" sz="1600" b="1" i="0" u="none" strike="noStrike" baseline="0" dirty="0">
                          <a:latin typeface="+mn-lt"/>
                        </a:rPr>
                        <a:t>razonable</a:t>
                      </a:r>
                      <a:r>
                        <a:rPr lang="es-MX" sz="1600" b="0" i="0" u="none" strike="noStrike" baseline="0" dirty="0">
                          <a:latin typeface="+mn-lt"/>
                        </a:rPr>
                        <a:t>”, la expresión “</a:t>
                      </a:r>
                      <a:r>
                        <a:rPr lang="es-MX" sz="1600" b="1" i="0" u="none" strike="noStrike" baseline="0" dirty="0">
                          <a:latin typeface="+mn-lt"/>
                        </a:rPr>
                        <a:t>fundada,</a:t>
                      </a:r>
                      <a:r>
                        <a:rPr lang="es-MX" sz="1600" b="0" i="0" u="none" strike="noStrike" baseline="0" dirty="0">
                          <a:latin typeface="+mn-lt"/>
                        </a:rPr>
                        <a:t>”.</a:t>
                      </a:r>
                      <a:endParaRPr lang="es-ES" sz="1600" b="0" i="1" kern="100" dirty="0">
                        <a:latin typeface="+mn-lt"/>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73192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24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                      Institucionalidad: Criterios y discusión sobre principio técnico y autonomía (fundamentación)</a:t>
            </a:r>
            <a:endParaRPr kumimoji="0" lang="es-CL"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29567" y="58401"/>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3763030" y="-38175"/>
            <a:ext cx="5427940" cy="1323439"/>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Capítulo XIII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
        <p:nvSpPr>
          <p:cNvPr id="102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19" name="18 CuadroTexto"/>
          <p:cNvSpPr txBox="1"/>
          <p:nvPr/>
        </p:nvSpPr>
        <p:spPr>
          <a:xfrm>
            <a:off x="1562100" y="5841305"/>
            <a:ext cx="9829800" cy="646331"/>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8" name="7 Tabla"/>
          <p:cNvGraphicFramePr>
            <a:graphicFrameLocks noGrp="1"/>
          </p:cNvGraphicFramePr>
          <p:nvPr>
            <p:extLst>
              <p:ext uri="{D42A27DB-BD31-4B8C-83A1-F6EECF244321}">
                <p14:modId xmlns:p14="http://schemas.microsoft.com/office/powerpoint/2010/main" val="1181085843"/>
              </p:ext>
            </p:extLst>
          </p:nvPr>
        </p:nvGraphicFramePr>
        <p:xfrm>
          <a:off x="394855" y="1693718"/>
          <a:ext cx="11658600" cy="4358640"/>
        </p:xfrm>
        <a:graphic>
          <a:graphicData uri="http://schemas.openxmlformats.org/drawingml/2006/table">
            <a:tbl>
              <a:tblPr/>
              <a:tblGrid>
                <a:gridCol w="3248890">
                  <a:extLst>
                    <a:ext uri="{9D8B030D-6E8A-4147-A177-3AD203B41FA5}">
                      <a16:colId xmlns:a16="http://schemas.microsoft.com/office/drawing/2014/main" val="20000"/>
                    </a:ext>
                  </a:extLst>
                </a:gridCol>
                <a:gridCol w="8409710">
                  <a:extLst>
                    <a:ext uri="{9D8B030D-6E8A-4147-A177-3AD203B41FA5}">
                      <a16:colId xmlns:a16="http://schemas.microsoft.com/office/drawing/2014/main" val="20001"/>
                    </a:ext>
                  </a:extLst>
                </a:gridCol>
              </a:tblGrid>
              <a:tr h="3470564">
                <a:tc>
                  <a:txBody>
                    <a:bodyPr/>
                    <a:lstStyle/>
                    <a:p>
                      <a:pPr algn="just"/>
                      <a:r>
                        <a:rPr lang="es-ES" sz="2000" b="1" kern="1200" dirty="0">
                          <a:solidFill>
                            <a:schemeClr val="tx1"/>
                          </a:solidFill>
                          <a:latin typeface="+mn-lt"/>
                          <a:ea typeface="+mn-ea"/>
                          <a:cs typeface="Times New Roman" pitchFamily="18" charset="0"/>
                        </a:rPr>
                        <a:t>Artículo 207 </a:t>
                      </a:r>
                      <a:endParaRPr lang="es-ES" sz="2000" kern="1200" dirty="0">
                        <a:solidFill>
                          <a:schemeClr val="tx1"/>
                        </a:solidFill>
                        <a:latin typeface="+mn-lt"/>
                        <a:ea typeface="+mn-ea"/>
                        <a:cs typeface="Times New Roman" pitchFamily="18" charset="0"/>
                      </a:endParaRPr>
                    </a:p>
                    <a:p>
                      <a:pPr algn="just"/>
                      <a:r>
                        <a:rPr lang="es-ES" sz="2000" kern="1200" dirty="0">
                          <a:solidFill>
                            <a:schemeClr val="tx1"/>
                          </a:solidFill>
                          <a:latin typeface="+mn-lt"/>
                          <a:ea typeface="+mn-ea"/>
                          <a:cs typeface="Times New Roman" pitchFamily="18" charset="0"/>
                        </a:rPr>
                        <a:t>1. El Estado contará con instituciones administrativas y jurisdiccionales en materia ambiental, las que serán de carácter técnico. </a:t>
                      </a:r>
                    </a:p>
                    <a:p>
                      <a:pPr algn="just"/>
                      <a:endParaRPr lang="es-ES" sz="2000" kern="1200" dirty="0">
                        <a:solidFill>
                          <a:schemeClr val="tx1"/>
                        </a:solidFill>
                        <a:latin typeface="+mn-lt"/>
                        <a:ea typeface="+mn-ea"/>
                        <a:cs typeface="Times New Roman" pitchFamily="18" charset="0"/>
                      </a:endParaRPr>
                    </a:p>
                    <a:p>
                      <a:pPr algn="just"/>
                      <a:r>
                        <a:rPr lang="es-ES" sz="2000" kern="1200" dirty="0">
                          <a:solidFill>
                            <a:schemeClr val="tx1"/>
                          </a:solidFill>
                          <a:latin typeface="+mn-lt"/>
                          <a:ea typeface="+mn-ea"/>
                          <a:cs typeface="Times New Roman" pitchFamily="18" charset="0"/>
                        </a:rPr>
                        <a:t>2. Los procedimientos de evaluación ambiental serán de carácter técnico y participativo, y asegurarán una decisión razonable y oportuna.</a:t>
                      </a:r>
                      <a:endParaRPr lang="es-ES" sz="2000" kern="100" dirty="0">
                        <a:latin typeface="+mn-lt"/>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s-MX" sz="1800" b="0" i="0" u="sng" strike="noStrike" kern="100" baseline="0" dirty="0">
                          <a:latin typeface="+mn-lt"/>
                          <a:ea typeface="Calibri"/>
                          <a:cs typeface="Times New Roman" pitchFamily="18" charset="0"/>
                        </a:rPr>
                        <a:t>CHV (nuevo artículo)</a:t>
                      </a:r>
                      <a:r>
                        <a:rPr lang="es-MX" sz="1800" b="0" i="1" u="none" strike="noStrike" kern="100" baseline="0" dirty="0">
                          <a:latin typeface="+mn-lt"/>
                          <a:ea typeface="Calibri"/>
                          <a:cs typeface="Times New Roman" pitchFamily="18" charset="0"/>
                        </a:rPr>
                        <a:t>: </a:t>
                      </a:r>
                    </a:p>
                    <a:p>
                      <a:pPr algn="just"/>
                      <a:endParaRPr lang="es-MX" sz="1600" b="0" i="1" u="none" strike="noStrike" kern="100" baseline="0" dirty="0">
                        <a:latin typeface="+mn-lt"/>
                        <a:ea typeface="Calibri"/>
                        <a:cs typeface="Times New Roman" pitchFamily="18" charset="0"/>
                      </a:endParaRPr>
                    </a:p>
                    <a:p>
                      <a:pPr algn="just"/>
                      <a:r>
                        <a:rPr lang="es-MX" sz="1800" b="0" i="1" u="none" strike="noStrike" baseline="0" dirty="0">
                          <a:latin typeface="Calibri "/>
                        </a:rPr>
                        <a:t>“1. La ley creará un </a:t>
                      </a:r>
                      <a:r>
                        <a:rPr lang="es-MX" sz="1800" b="1" i="1" u="none" strike="noStrike" baseline="0" dirty="0">
                          <a:latin typeface="Calibri "/>
                        </a:rPr>
                        <a:t>organismo autónomo, colegiado y técnico</a:t>
                      </a:r>
                      <a:r>
                        <a:rPr lang="es-MX" sz="1800" b="0" i="1" u="none" strike="noStrike" baseline="0" dirty="0">
                          <a:latin typeface="Calibri "/>
                        </a:rPr>
                        <a:t>, con personalidad jurídica y patrimonio propio, encargado de la evaluación del impacto ambiental de los proyectos y actividades que determine la ley, considerando el desarrollo económico y social del país.</a:t>
                      </a:r>
                    </a:p>
                    <a:p>
                      <a:pPr algn="just"/>
                      <a:endParaRPr lang="es-MX" sz="1800" b="0" i="1" u="none" strike="noStrike" baseline="0" dirty="0">
                        <a:latin typeface="Calibri "/>
                      </a:endParaRPr>
                    </a:p>
                    <a:p>
                      <a:pPr algn="just"/>
                      <a:r>
                        <a:rPr lang="es-MX" sz="1800" b="0" i="1" u="none" strike="noStrike" baseline="0" dirty="0">
                          <a:latin typeface="Calibri "/>
                        </a:rPr>
                        <a:t>2. Este servicio tendrá la administración del sistema de evaluación de impacto ambiental, facilitará la participación ciudadana en la evaluación ambiental de proyectos, conocerá de los recursos de reclamación administrativa que se formulen en los mismos, y uniformará los criterios, requisitos, trámites y condiciones del procedimiento de evaluación de impacto ambiental, mediante </a:t>
                      </a:r>
                      <a:r>
                        <a:rPr lang="es-CL" sz="1800" b="0" i="1" u="none" strike="noStrike" baseline="0" dirty="0">
                          <a:latin typeface="Calibri "/>
                        </a:rPr>
                        <a:t>decisiones oportunas que brinden certeza jurídica.</a:t>
                      </a:r>
                    </a:p>
                    <a:p>
                      <a:pPr algn="just"/>
                      <a:endParaRPr lang="es-CL" sz="1800" b="0" i="1" u="none" strike="noStrike" baseline="0" dirty="0">
                        <a:latin typeface="Calibri "/>
                      </a:endParaRPr>
                    </a:p>
                    <a:p>
                      <a:pPr algn="just"/>
                      <a:r>
                        <a:rPr lang="es-MX" sz="1800" b="0" i="1" u="none" strike="noStrike" baseline="0" dirty="0">
                          <a:latin typeface="Calibri "/>
                        </a:rPr>
                        <a:t>3. La composición, organización, funciones y atribuciones de este organismo serán determinados por una ley aprobada por la mayoría absoluta de los diputados y senadores en ejercicio.”.</a:t>
                      </a:r>
                      <a:endParaRPr lang="es-ES" sz="1800" b="0" i="1"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560827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0731" y="85706"/>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3253298" y="81025"/>
            <a:ext cx="5774304" cy="193899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Capítulo XIII</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 sz="4000" b="1" cap="small" dirty="0">
                <a:ln w="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Otros</a:t>
            </a:r>
            <a:endPar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
        <p:nvSpPr>
          <p:cNvPr id="1025" name="Rectangle 1"/>
          <p:cNvSpPr>
            <a:spLocks noChangeArrowheads="1"/>
          </p:cNvSpPr>
          <p:nvPr/>
        </p:nvSpPr>
        <p:spPr bwMode="auto">
          <a:xfrm>
            <a:off x="0" y="-86836"/>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19" name="18 CuadroTexto"/>
          <p:cNvSpPr txBox="1"/>
          <p:nvPr/>
        </p:nvSpPr>
        <p:spPr>
          <a:xfrm>
            <a:off x="1562100" y="5841305"/>
            <a:ext cx="9829800" cy="646331"/>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8" name="7 Tabla"/>
          <p:cNvGraphicFramePr>
            <a:graphicFrameLocks noGrp="1"/>
          </p:cNvGraphicFramePr>
          <p:nvPr>
            <p:extLst>
              <p:ext uri="{D42A27DB-BD31-4B8C-83A1-F6EECF244321}">
                <p14:modId xmlns:p14="http://schemas.microsoft.com/office/powerpoint/2010/main" val="734534901"/>
              </p:ext>
            </p:extLst>
          </p:nvPr>
        </p:nvGraphicFramePr>
        <p:xfrm>
          <a:off x="469900" y="1892300"/>
          <a:ext cx="11341100" cy="3517900"/>
        </p:xfrm>
        <a:graphic>
          <a:graphicData uri="http://schemas.openxmlformats.org/drawingml/2006/table">
            <a:tbl>
              <a:tblPr/>
              <a:tblGrid>
                <a:gridCol w="4933373">
                  <a:extLst>
                    <a:ext uri="{9D8B030D-6E8A-4147-A177-3AD203B41FA5}">
                      <a16:colId xmlns:a16="http://schemas.microsoft.com/office/drawing/2014/main" val="20000"/>
                    </a:ext>
                  </a:extLst>
                </a:gridCol>
                <a:gridCol w="6407727">
                  <a:extLst>
                    <a:ext uri="{9D8B030D-6E8A-4147-A177-3AD203B41FA5}">
                      <a16:colId xmlns:a16="http://schemas.microsoft.com/office/drawing/2014/main" val="20001"/>
                    </a:ext>
                  </a:extLst>
                </a:gridCol>
              </a:tblGrid>
              <a:tr h="3517900">
                <a:tc>
                  <a:txBody>
                    <a:bodyPr/>
                    <a:lstStyle/>
                    <a:p>
                      <a:pPr algn="just">
                        <a:lnSpc>
                          <a:spcPct val="107000"/>
                        </a:lnSpc>
                        <a:spcAft>
                          <a:spcPts val="800"/>
                        </a:spcAft>
                      </a:pPr>
                      <a:endParaRPr lang="es-ES" sz="1100"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2000" u="sng" kern="100" dirty="0">
                          <a:latin typeface="Calibri "/>
                          <a:ea typeface="Times New Roman"/>
                          <a:cs typeface="Times New Roman" pitchFamily="18" charset="0"/>
                        </a:rPr>
                        <a:t>Oficialismo</a:t>
                      </a:r>
                      <a:r>
                        <a:rPr lang="es-CL" sz="2000" kern="100" dirty="0">
                          <a:latin typeface="Calibri "/>
                          <a:ea typeface="Times New Roman"/>
                          <a:cs typeface="Times New Roman" pitchFamily="18" charset="0"/>
                        </a:rPr>
                        <a:t> (artículo nuevo): </a:t>
                      </a:r>
                    </a:p>
                    <a:p>
                      <a:pPr algn="just"/>
                      <a:r>
                        <a:rPr lang="es-MX" sz="1800" b="0" i="0" u="none" strike="noStrike" baseline="0" dirty="0">
                          <a:latin typeface="+mn-lt"/>
                        </a:rPr>
                        <a:t>“1. </a:t>
                      </a:r>
                      <a:r>
                        <a:rPr lang="es-MX" sz="1800" b="0" i="1" u="none" strike="noStrike" baseline="0" dirty="0">
                          <a:latin typeface="+mn-lt"/>
                        </a:rPr>
                        <a:t>El Estado deberá </a:t>
                      </a:r>
                      <a:r>
                        <a:rPr lang="es-MX" sz="1800" b="1" i="1" u="none" strike="noStrike" baseline="0" dirty="0">
                          <a:latin typeface="+mn-lt"/>
                        </a:rPr>
                        <a:t>proteger especialmente </a:t>
                      </a:r>
                      <a:r>
                        <a:rPr lang="es-MX" sz="1800" b="0" i="1" u="none" strike="noStrike" baseline="0" dirty="0">
                          <a:latin typeface="+mn-lt"/>
                        </a:rPr>
                        <a:t>el medioambiente marino, la biodiversidad, los glaciares y paisaje natural, para lo cual cuenta con instrumentos de ordenación del territorio y de la zona costera, la gestión</a:t>
                      </a:r>
                    </a:p>
                    <a:p>
                      <a:pPr algn="just"/>
                      <a:r>
                        <a:rPr lang="es-MX" sz="1800" b="0" i="1" u="none" strike="noStrike" baseline="0" dirty="0">
                          <a:latin typeface="+mn-lt"/>
                        </a:rPr>
                        <a:t>integrada de cuencas, el sistema de declaración de áreas protegidas públicas y privadas, y los demás instrumentos que establezca la ley.</a:t>
                      </a:r>
                    </a:p>
                    <a:p>
                      <a:pPr algn="just"/>
                      <a:r>
                        <a:rPr lang="es-MX" sz="1800" b="0" i="1" u="none" strike="noStrike" baseline="0" dirty="0">
                          <a:latin typeface="+mn-lt"/>
                        </a:rPr>
                        <a:t>2. Asimismo, deberá </a:t>
                      </a:r>
                      <a:r>
                        <a:rPr lang="es-MX" sz="1800" b="1" i="1" u="none" strike="noStrike" baseline="0" dirty="0">
                          <a:latin typeface="+mn-lt"/>
                        </a:rPr>
                        <a:t>prevenir y controlar la erosión </a:t>
                      </a:r>
                      <a:r>
                        <a:rPr lang="es-MX" sz="1800" b="0" i="1" u="none" strike="noStrike" baseline="0" dirty="0">
                          <a:latin typeface="+mn-lt"/>
                        </a:rPr>
                        <a:t>y la </a:t>
                      </a:r>
                      <a:r>
                        <a:rPr lang="es-MX" sz="1800" b="1" i="1" u="none" strike="noStrike" baseline="0" dirty="0">
                          <a:latin typeface="+mn-lt"/>
                        </a:rPr>
                        <a:t>contaminación, </a:t>
                      </a:r>
                      <a:r>
                        <a:rPr lang="es-MX" sz="1800" b="0" i="1" u="none" strike="noStrike" baseline="0" dirty="0">
                          <a:latin typeface="+mn-lt"/>
                        </a:rPr>
                        <a:t>resguardando la calidad de vida de la población en la forma que determine la</a:t>
                      </a:r>
                      <a:r>
                        <a:rPr lang="es-CL" sz="1800" b="0" i="1" u="none" strike="noStrike" baseline="0" dirty="0">
                          <a:latin typeface="+mn-lt"/>
                        </a:rPr>
                        <a:t>ley.”</a:t>
                      </a:r>
                      <a:endParaRPr lang="es-ES" sz="1800" b="0" i="1" kern="100" dirty="0">
                        <a:latin typeface="+mn-lt"/>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988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0731" y="85706"/>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3253298" y="81025"/>
            <a:ext cx="5774304" cy="193899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Capítulo XIII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Otros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
        <p:nvSpPr>
          <p:cNvPr id="1025" name="Rectangle 1"/>
          <p:cNvSpPr>
            <a:spLocks noChangeArrowheads="1"/>
          </p:cNvSpPr>
          <p:nvPr/>
        </p:nvSpPr>
        <p:spPr bwMode="auto">
          <a:xfrm>
            <a:off x="0" y="-86836"/>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19" name="18 CuadroTexto"/>
          <p:cNvSpPr txBox="1"/>
          <p:nvPr/>
        </p:nvSpPr>
        <p:spPr>
          <a:xfrm>
            <a:off x="1562100" y="5841305"/>
            <a:ext cx="9829800" cy="646331"/>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8" name="7 Tabla"/>
          <p:cNvGraphicFramePr>
            <a:graphicFrameLocks noGrp="1"/>
          </p:cNvGraphicFramePr>
          <p:nvPr>
            <p:extLst>
              <p:ext uri="{D42A27DB-BD31-4B8C-83A1-F6EECF244321}">
                <p14:modId xmlns:p14="http://schemas.microsoft.com/office/powerpoint/2010/main" val="502148879"/>
              </p:ext>
            </p:extLst>
          </p:nvPr>
        </p:nvGraphicFramePr>
        <p:xfrm>
          <a:off x="469900" y="1892300"/>
          <a:ext cx="11341100" cy="3517900"/>
        </p:xfrm>
        <a:graphic>
          <a:graphicData uri="http://schemas.openxmlformats.org/drawingml/2006/table">
            <a:tbl>
              <a:tblPr/>
              <a:tblGrid>
                <a:gridCol w="4739409">
                  <a:extLst>
                    <a:ext uri="{9D8B030D-6E8A-4147-A177-3AD203B41FA5}">
                      <a16:colId xmlns:a16="http://schemas.microsoft.com/office/drawing/2014/main" val="20000"/>
                    </a:ext>
                  </a:extLst>
                </a:gridCol>
                <a:gridCol w="6601691">
                  <a:extLst>
                    <a:ext uri="{9D8B030D-6E8A-4147-A177-3AD203B41FA5}">
                      <a16:colId xmlns:a16="http://schemas.microsoft.com/office/drawing/2014/main" val="20001"/>
                    </a:ext>
                  </a:extLst>
                </a:gridCol>
              </a:tblGrid>
              <a:tr h="3517900">
                <a:tc>
                  <a:txBody>
                    <a:bodyPr/>
                    <a:lstStyle/>
                    <a:p>
                      <a:pPr algn="just">
                        <a:lnSpc>
                          <a:spcPct val="107000"/>
                        </a:lnSpc>
                        <a:spcAft>
                          <a:spcPts val="800"/>
                        </a:spcAft>
                      </a:pPr>
                      <a:endParaRPr lang="es-ES" sz="1100"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b="0" u="sng" kern="100" dirty="0">
                          <a:latin typeface="Calibri "/>
                          <a:ea typeface="Times New Roman"/>
                          <a:cs typeface="Times New Roman" pitchFamily="18" charset="0"/>
                        </a:rPr>
                        <a:t>Oficialismo</a:t>
                      </a:r>
                      <a:r>
                        <a:rPr lang="es-CL" sz="1800" b="0" kern="100" dirty="0">
                          <a:latin typeface="Calibri "/>
                          <a:ea typeface="Times New Roman"/>
                          <a:cs typeface="Times New Roman" pitchFamily="18" charset="0"/>
                        </a:rPr>
                        <a:t> (artículo nuevo): </a:t>
                      </a:r>
                    </a:p>
                    <a:p>
                      <a:pPr algn="just"/>
                      <a:r>
                        <a:rPr lang="es-MX" sz="1800" b="0" i="1" u="none" strike="noStrike" baseline="0" dirty="0">
                          <a:latin typeface="Calibri "/>
                        </a:rPr>
                        <a:t>1. El Estado tiene el </a:t>
                      </a:r>
                      <a:r>
                        <a:rPr lang="es-MX" sz="1800" b="1" i="1" u="none" strike="noStrike" baseline="0" dirty="0">
                          <a:latin typeface="Calibri "/>
                        </a:rPr>
                        <a:t>deber de custodiar la naturaleza</a:t>
                      </a:r>
                      <a:r>
                        <a:rPr lang="es-MX" sz="1800" b="0" i="1" u="none" strike="noStrike" baseline="0" dirty="0">
                          <a:latin typeface="Calibri "/>
                        </a:rPr>
                        <a:t>, garantizando la integridad de sus ecosistemas en beneficio de las generaciones presentes y </a:t>
                      </a:r>
                      <a:r>
                        <a:rPr lang="es-CL" sz="1800" b="0" i="1" u="none" strike="noStrike" baseline="0" dirty="0">
                          <a:latin typeface="Calibri "/>
                        </a:rPr>
                        <a:t>futuras.</a:t>
                      </a:r>
                    </a:p>
                    <a:p>
                      <a:pPr algn="just"/>
                      <a:r>
                        <a:rPr lang="es-MX" sz="1800" b="0" i="1" u="none" strike="noStrike" baseline="0" dirty="0">
                          <a:latin typeface="Calibri "/>
                        </a:rPr>
                        <a:t>2. Tratándose de </a:t>
                      </a:r>
                      <a:r>
                        <a:rPr lang="es-MX" sz="1800" b="1" i="1" u="none" strike="noStrike" baseline="0" dirty="0">
                          <a:latin typeface="Calibri "/>
                        </a:rPr>
                        <a:t>bienes públicos</a:t>
                      </a:r>
                      <a:r>
                        <a:rPr lang="es-MX" sz="1800" b="0" i="1" u="none" strike="noStrike" baseline="0" dirty="0">
                          <a:latin typeface="Calibri "/>
                        </a:rPr>
                        <a:t>, este deber exige, además, que todo uso privativo se autorice mediante los títulos correspondientes, en conformidad a la ley, justificado en el </a:t>
                      </a:r>
                      <a:r>
                        <a:rPr lang="es-MX" sz="1800" b="1" i="1" u="none" strike="noStrike" baseline="0" dirty="0">
                          <a:latin typeface="Calibri "/>
                        </a:rPr>
                        <a:t>interés público y el beneficio colectivo</a:t>
                      </a:r>
                      <a:r>
                        <a:rPr lang="es-MX" sz="1800" b="0" i="1" u="none" strike="noStrike" baseline="0" dirty="0">
                          <a:latin typeface="Calibri "/>
                        </a:rPr>
                        <a:t>.</a:t>
                      </a:r>
                    </a:p>
                    <a:p>
                      <a:pPr algn="just"/>
                      <a:r>
                        <a:rPr lang="es-MX" sz="1800" b="0" i="1" u="none" strike="noStrike" baseline="0" dirty="0">
                          <a:latin typeface="Calibri "/>
                        </a:rPr>
                        <a:t>3. El cumplimiento de los deberes constitucionales de custodia de la naturaleza, podrá </a:t>
                      </a:r>
                      <a:r>
                        <a:rPr lang="es-MX" sz="1800" b="1" i="1" u="none" strike="noStrike" baseline="0" dirty="0">
                          <a:latin typeface="Calibri "/>
                        </a:rPr>
                        <a:t>reclamarse por medio de acciones y de conformidad a los procedimientos </a:t>
                      </a:r>
                      <a:r>
                        <a:rPr lang="es-CL" sz="1800" b="1" i="1" u="none" strike="noStrike" baseline="0" dirty="0">
                          <a:latin typeface="Calibri "/>
                        </a:rPr>
                        <a:t>que determine la ley.”</a:t>
                      </a:r>
                      <a:endParaRPr lang="es-ES" sz="1800" b="1" i="1"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092393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prstClr val="white"/>
              </a:solidFill>
              <a:effectLst/>
              <a:uLnTx/>
              <a:uFillTx/>
              <a:latin typeface="Calibri"/>
              <a:ea typeface="+mn-ea"/>
              <a:cs typeface="+mn-cs"/>
            </a:endParaRPr>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0731" y="85706"/>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3253298" y="81025"/>
            <a:ext cx="5774304" cy="193899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Capítulo XIII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Otros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
        <p:nvSpPr>
          <p:cNvPr id="1025" name="Rectangle 1"/>
          <p:cNvSpPr>
            <a:spLocks noChangeArrowheads="1"/>
          </p:cNvSpPr>
          <p:nvPr/>
        </p:nvSpPr>
        <p:spPr bwMode="auto">
          <a:xfrm>
            <a:off x="0" y="-86836"/>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19" name="18 CuadroTexto"/>
          <p:cNvSpPr txBox="1"/>
          <p:nvPr/>
        </p:nvSpPr>
        <p:spPr>
          <a:xfrm>
            <a:off x="1562100" y="5841305"/>
            <a:ext cx="9829800" cy="646331"/>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8" name="7 Tabla"/>
          <p:cNvGraphicFramePr>
            <a:graphicFrameLocks noGrp="1"/>
          </p:cNvGraphicFramePr>
          <p:nvPr>
            <p:extLst>
              <p:ext uri="{D42A27DB-BD31-4B8C-83A1-F6EECF244321}">
                <p14:modId xmlns:p14="http://schemas.microsoft.com/office/powerpoint/2010/main" val="3032680971"/>
              </p:ext>
            </p:extLst>
          </p:nvPr>
        </p:nvGraphicFramePr>
        <p:xfrm>
          <a:off x="469900" y="1892300"/>
          <a:ext cx="11341100" cy="4509897"/>
        </p:xfrm>
        <a:graphic>
          <a:graphicData uri="http://schemas.openxmlformats.org/drawingml/2006/table">
            <a:tbl>
              <a:tblPr/>
              <a:tblGrid>
                <a:gridCol w="4794827">
                  <a:extLst>
                    <a:ext uri="{9D8B030D-6E8A-4147-A177-3AD203B41FA5}">
                      <a16:colId xmlns:a16="http://schemas.microsoft.com/office/drawing/2014/main" val="20000"/>
                    </a:ext>
                  </a:extLst>
                </a:gridCol>
                <a:gridCol w="6546273">
                  <a:extLst>
                    <a:ext uri="{9D8B030D-6E8A-4147-A177-3AD203B41FA5}">
                      <a16:colId xmlns:a16="http://schemas.microsoft.com/office/drawing/2014/main" val="20001"/>
                    </a:ext>
                  </a:extLst>
                </a:gridCol>
              </a:tblGrid>
              <a:tr h="3517900">
                <a:tc>
                  <a:txBody>
                    <a:bodyPr/>
                    <a:lstStyle/>
                    <a:p>
                      <a:pPr algn="just">
                        <a:lnSpc>
                          <a:spcPct val="107000"/>
                        </a:lnSpc>
                        <a:spcAft>
                          <a:spcPts val="800"/>
                        </a:spcAft>
                      </a:pPr>
                      <a:endParaRPr lang="es-ES" sz="1100"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b="0" i="0" u="sng" kern="100" dirty="0">
                          <a:latin typeface="Calibri "/>
                          <a:ea typeface="Times New Roman"/>
                          <a:cs typeface="Times New Roman" pitchFamily="18" charset="0"/>
                        </a:rPr>
                        <a:t>Oficialismo</a:t>
                      </a:r>
                      <a:r>
                        <a:rPr lang="es-CL" sz="1800" b="0" i="0" kern="100" dirty="0">
                          <a:latin typeface="Calibri "/>
                          <a:ea typeface="Times New Roman"/>
                          <a:cs typeface="Times New Roman" pitchFamily="18" charset="0"/>
                        </a:rPr>
                        <a:t> (artículos nuevos): </a:t>
                      </a:r>
                    </a:p>
                    <a:p>
                      <a:pPr algn="just"/>
                      <a:r>
                        <a:rPr lang="es-MX" sz="1800" b="0" i="1" u="none" strike="noStrike" baseline="0" dirty="0">
                          <a:latin typeface="Calibri "/>
                        </a:rPr>
                        <a:t>“Es deber del Estado dar </a:t>
                      </a:r>
                      <a:r>
                        <a:rPr lang="es-MX" sz="1800" b="1" i="1" u="none" strike="noStrike" baseline="0" dirty="0">
                          <a:latin typeface="Calibri "/>
                        </a:rPr>
                        <a:t>protección </a:t>
                      </a:r>
                      <a:r>
                        <a:rPr lang="es-MX" sz="1800" b="0" i="1" u="none" strike="noStrike" baseline="0" dirty="0">
                          <a:latin typeface="Calibri "/>
                        </a:rPr>
                        <a:t>a los animales, prevenir su maltrato y promover una educación basada en la empatía y respeto, en la forma en que </a:t>
                      </a:r>
                      <a:r>
                        <a:rPr lang="es-CL" sz="1800" b="0" i="1" u="none" strike="noStrike" baseline="0" dirty="0">
                          <a:latin typeface="Calibri "/>
                        </a:rPr>
                        <a:t>determine la ley.”</a:t>
                      </a:r>
                    </a:p>
                    <a:p>
                      <a:pPr algn="just"/>
                      <a:endParaRPr lang="es-CL" sz="1800" b="0" i="0" u="none" strike="noStrike" kern="100" baseline="0" dirty="0">
                        <a:latin typeface="Calibri "/>
                        <a:ea typeface="Calibri"/>
                        <a:cs typeface="Times New Roman" pitchFamily="18" charset="0"/>
                      </a:endParaRPr>
                    </a:p>
                    <a:p>
                      <a:pPr algn="just"/>
                      <a:r>
                        <a:rPr lang="es-MX" sz="1800" b="0" i="0" u="none" strike="noStrike" baseline="0" dirty="0">
                          <a:latin typeface="Calibri "/>
                        </a:rPr>
                        <a:t>IPN 4131. </a:t>
                      </a:r>
                      <a:r>
                        <a:rPr lang="es-MX" sz="1800" b="0" i="1" u="none" strike="noStrike" baseline="0" dirty="0">
                          <a:latin typeface="Calibri "/>
                        </a:rPr>
                        <a:t>Los animales son seres vivos dotados de sensibilidad. </a:t>
                      </a:r>
                      <a:r>
                        <a:rPr lang="es-MX" sz="1800" b="1" i="1" u="none" strike="noStrike" baseline="0" dirty="0">
                          <a:latin typeface="Calibri "/>
                        </a:rPr>
                        <a:t>Es deber del Estado dar protección a los animales y promoverla por medio de la educación.</a:t>
                      </a:r>
                    </a:p>
                    <a:p>
                      <a:pPr algn="just"/>
                      <a:endParaRPr lang="es-CL" sz="1800" b="0" i="0" u="none" strike="noStrike" kern="100" baseline="0" dirty="0">
                        <a:latin typeface="Calibri "/>
                        <a:ea typeface="Calibri"/>
                        <a:cs typeface="Times New Roman" pitchFamily="18" charset="0"/>
                      </a:endParaRPr>
                    </a:p>
                    <a:p>
                      <a:pPr algn="just"/>
                      <a:r>
                        <a:rPr lang="es-MX" sz="1800" b="0" i="1" u="none" strike="noStrike" baseline="0" dirty="0">
                          <a:latin typeface="Calibri "/>
                        </a:rPr>
                        <a:t>“El Estado desarrollará una </a:t>
                      </a:r>
                      <a:r>
                        <a:rPr lang="es-MX" sz="1800" b="1" i="1" u="none" strike="noStrike" baseline="0" dirty="0">
                          <a:latin typeface="Calibri "/>
                        </a:rPr>
                        <a:t>política minera </a:t>
                      </a:r>
                      <a:r>
                        <a:rPr lang="es-MX" sz="1800" b="0" i="1" u="none" strike="noStrike" baseline="0" dirty="0">
                          <a:latin typeface="Calibri "/>
                        </a:rPr>
                        <a:t>orientada a su encadenamiento productivo, la que considerará la protección ambiental y social, la innovación y la generación de valor agregado.”</a:t>
                      </a:r>
                    </a:p>
                    <a:p>
                      <a:pPr algn="just"/>
                      <a:endParaRPr lang="es-MX" sz="1800" b="0" i="0" u="none" strike="noStrike" kern="100" baseline="0" dirty="0">
                        <a:latin typeface="Calibri "/>
                        <a:ea typeface="Calibri"/>
                        <a:cs typeface="Times New Roman" pitchFamily="18" charset="0"/>
                      </a:endParaRPr>
                    </a:p>
                    <a:p>
                      <a:pPr algn="just"/>
                      <a:r>
                        <a:rPr lang="es-MX" sz="1800" b="0" i="1" u="none" strike="noStrike" baseline="0" dirty="0">
                          <a:latin typeface="Calibri "/>
                        </a:rPr>
                        <a:t>“El Estado debe promover el desarrollo de las empresas de menor tamaño, la innovación, la actividad productiva, la economía social y solidaria.”</a:t>
                      </a:r>
                      <a:endParaRPr lang="es-ES" sz="1800" b="0" i="1"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6034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0731" y="85706"/>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5007996" y="397897"/>
            <a:ext cx="2691764" cy="707886"/>
          </a:xfrm>
          <a:prstGeom prst="rect">
            <a:avLst/>
          </a:prstGeom>
          <a:noFill/>
        </p:spPr>
        <p:txBody>
          <a:bodyPr wrap="none" lIns="91440" tIns="45720" rIns="91440" bIns="45720">
            <a:spAutoFit/>
          </a:bodyPr>
          <a:lstStyle/>
          <a:p>
            <a:pPr algn="ctr"/>
            <a:r>
              <a:rPr lang="es-ES" sz="4000" b="1" cap="small"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Criterios</a:t>
            </a:r>
            <a:endParaRPr lang="es-ES" sz="4000" b="1" cap="small" spc="0"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2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9" name="18 CuadroTexto"/>
          <p:cNvSpPr txBox="1"/>
          <p:nvPr/>
        </p:nvSpPr>
        <p:spPr>
          <a:xfrm>
            <a:off x="250537" y="1215991"/>
            <a:ext cx="11775208" cy="7048083"/>
          </a:xfrm>
          <a:prstGeom prst="rect">
            <a:avLst/>
          </a:prstGeom>
          <a:noFill/>
        </p:spPr>
        <p:txBody>
          <a:bodyPr wrap="square" rtlCol="0">
            <a:spAutoFit/>
          </a:bodyPr>
          <a:lstStyle/>
          <a:p>
            <a:pPr marL="342900" indent="-342900" algn="ctr">
              <a:buAutoNum type="arabicPeriod"/>
            </a:pPr>
            <a:endParaRPr lang="es-ES" sz="2400" dirty="0">
              <a:latin typeface="Times New Roman" pitchFamily="18" charset="0"/>
              <a:cs typeface="Times New Roman" pitchFamily="18" charset="0"/>
            </a:endParaRPr>
          </a:p>
          <a:p>
            <a:pPr marL="342900" indent="-342900">
              <a:buAutoNum type="arabicPeriod"/>
            </a:pPr>
            <a:r>
              <a:rPr lang="es-ES" sz="2400" dirty="0">
                <a:latin typeface="Times New Roman" pitchFamily="18" charset="0"/>
                <a:cs typeface="Times New Roman" pitchFamily="18" charset="0"/>
              </a:rPr>
              <a:t>Transversalidad y coherencia: Fundamentos / Garantías / Deberes / Capítulo XIII </a:t>
            </a:r>
          </a:p>
          <a:p>
            <a:r>
              <a:rPr lang="es-ES" sz="2400" dirty="0">
                <a:latin typeface="Times New Roman" pitchFamily="18" charset="0"/>
                <a:cs typeface="Times New Roman" pitchFamily="18" charset="0"/>
              </a:rPr>
              <a:t>¿En qué lugar cada disposición?</a:t>
            </a:r>
          </a:p>
          <a:p>
            <a:endParaRPr lang="es-ES" sz="800" dirty="0">
              <a:latin typeface="Times New Roman" pitchFamily="18" charset="0"/>
              <a:cs typeface="Times New Roman" pitchFamily="18" charset="0"/>
            </a:endParaRPr>
          </a:p>
          <a:p>
            <a:r>
              <a:rPr lang="es-ES" sz="2400" dirty="0">
                <a:latin typeface="Times New Roman" pitchFamily="18" charset="0"/>
                <a:cs typeface="Times New Roman" pitchFamily="18" charset="0"/>
              </a:rPr>
              <a:t>2. Efectividad constitucional y certeza (vínculo entre ambas). Legislador y Jueces. </a:t>
            </a:r>
          </a:p>
          <a:p>
            <a:endParaRPr lang="es-ES" sz="800" dirty="0">
              <a:latin typeface="Times New Roman" pitchFamily="18" charset="0"/>
              <a:cs typeface="Times New Roman" pitchFamily="18" charset="0"/>
            </a:endParaRPr>
          </a:p>
          <a:p>
            <a:r>
              <a:rPr lang="es-ES" sz="2400" dirty="0">
                <a:latin typeface="Times New Roman" pitchFamily="18" charset="0"/>
                <a:cs typeface="Times New Roman" pitchFamily="18" charset="0"/>
              </a:rPr>
              <a:t>3. Principio de Responsabilidad (arts. 12 y 38.3) y claridad del bien jurídico protegido ¿qué se protege? ¿cómo? ¿para qué? </a:t>
            </a:r>
          </a:p>
          <a:p>
            <a:endParaRPr lang="es-ES" sz="800" dirty="0">
              <a:latin typeface="Times New Roman" pitchFamily="18" charset="0"/>
              <a:cs typeface="Times New Roman" pitchFamily="18" charset="0"/>
            </a:endParaRPr>
          </a:p>
          <a:p>
            <a:r>
              <a:rPr lang="es-ES" sz="2400" dirty="0">
                <a:latin typeface="Times New Roman" pitchFamily="18" charset="0"/>
                <a:cs typeface="Times New Roman" pitchFamily="18" charset="0"/>
              </a:rPr>
              <a:t>4. Garantía Constitucional: ¿cuánto se protege?</a:t>
            </a:r>
          </a:p>
          <a:p>
            <a:endParaRPr lang="es-ES" sz="800" dirty="0">
              <a:latin typeface="Times New Roman" pitchFamily="18" charset="0"/>
              <a:cs typeface="Times New Roman" pitchFamily="18" charset="0"/>
            </a:endParaRPr>
          </a:p>
          <a:p>
            <a:pPr marL="342900" indent="-342900"/>
            <a:r>
              <a:rPr lang="es-ES" sz="2400" dirty="0">
                <a:latin typeface="Times New Roman" pitchFamily="18" charset="0"/>
                <a:cs typeface="Times New Roman" pitchFamily="18" charset="0"/>
              </a:rPr>
              <a:t>5. Principio de sustentabilidad y solidaridad intra e intergeneracional ¿Modelo de desarrollo?</a:t>
            </a:r>
          </a:p>
          <a:p>
            <a:pPr marL="342900" indent="-342900"/>
            <a:endParaRPr lang="es-ES" sz="800" dirty="0">
              <a:latin typeface="Times New Roman" pitchFamily="18" charset="0"/>
              <a:cs typeface="Times New Roman" pitchFamily="18" charset="0"/>
            </a:endParaRPr>
          </a:p>
          <a:p>
            <a:pPr marL="342900" indent="-342900"/>
            <a:r>
              <a:rPr lang="es-ES" sz="2400" dirty="0">
                <a:latin typeface="Times New Roman" pitchFamily="18" charset="0"/>
                <a:cs typeface="Times New Roman" pitchFamily="18" charset="0"/>
              </a:rPr>
              <a:t>6. Principio de acceso a la justicia, información y participación,</a:t>
            </a:r>
          </a:p>
          <a:p>
            <a:pPr marL="342900" indent="-342900"/>
            <a:endParaRPr lang="es-ES" sz="800" dirty="0">
              <a:latin typeface="Times New Roman" pitchFamily="18" charset="0"/>
              <a:cs typeface="Times New Roman" pitchFamily="18" charset="0"/>
            </a:endParaRPr>
          </a:p>
          <a:p>
            <a:pPr marL="342900" indent="-342900"/>
            <a:r>
              <a:rPr lang="es-ES" sz="2400" dirty="0">
                <a:latin typeface="Times New Roman" pitchFamily="18" charset="0"/>
                <a:cs typeface="Times New Roman" pitchFamily="18" charset="0"/>
              </a:rPr>
              <a:t>7. Principio técnico.</a:t>
            </a:r>
          </a:p>
          <a:p>
            <a:pPr marL="342900" indent="-342900"/>
            <a:endParaRPr lang="es-ES" sz="800" dirty="0">
              <a:latin typeface="Times New Roman" pitchFamily="18" charset="0"/>
              <a:cs typeface="Times New Roman" pitchFamily="18" charset="0"/>
            </a:endParaRPr>
          </a:p>
          <a:p>
            <a:pPr marL="342900" indent="-342900"/>
            <a:r>
              <a:rPr lang="es-ES" sz="2400" dirty="0">
                <a:latin typeface="Times New Roman" pitchFamily="18" charset="0"/>
                <a:cs typeface="Times New Roman" pitchFamily="18" charset="0"/>
              </a:rPr>
              <a:t>8. Principio de utilización racional de los recursos naturales.</a:t>
            </a:r>
          </a:p>
          <a:p>
            <a:pPr marL="342900" indent="-342900"/>
            <a:endParaRPr lang="es-ES" sz="800" dirty="0">
              <a:latin typeface="Times New Roman" pitchFamily="18" charset="0"/>
              <a:cs typeface="Times New Roman" pitchFamily="18" charset="0"/>
            </a:endParaRPr>
          </a:p>
          <a:p>
            <a:pPr marL="342900" indent="-342900"/>
            <a:r>
              <a:rPr lang="es-ES" sz="2400" dirty="0">
                <a:latin typeface="Times New Roman" pitchFamily="18" charset="0"/>
                <a:cs typeface="Times New Roman" pitchFamily="18" charset="0"/>
              </a:rPr>
              <a:t>9. Medio ambiente como “sistema”.</a:t>
            </a:r>
          </a:p>
          <a:p>
            <a:pPr marL="342900" indent="-342900" algn="ctr">
              <a:buAutoNum type="arabicPeriod"/>
            </a:pPr>
            <a:endParaRPr lang="es-ES" sz="2400" dirty="0">
              <a:latin typeface="Times New Roman" pitchFamily="18" charset="0"/>
              <a:cs typeface="Times New Roman" pitchFamily="18" charset="0"/>
            </a:endParaRPr>
          </a:p>
          <a:p>
            <a:pPr marL="342900" indent="-342900" algn="ctr"/>
            <a:endParaRPr lang="es-ES" sz="2400" dirty="0">
              <a:latin typeface="Times New Roman" pitchFamily="18" charset="0"/>
              <a:cs typeface="Times New Roman" pitchFamily="18" charset="0"/>
            </a:endParaRPr>
          </a:p>
          <a:p>
            <a:pPr marL="342900" indent="-342900"/>
            <a:endParaRPr lang="es-ES" dirty="0"/>
          </a:p>
          <a:p>
            <a:pPr marL="342900" indent="-342900">
              <a:buAutoNum type="arabicPeriod"/>
            </a:pPr>
            <a:endParaRPr lang="es-ES" dirty="0"/>
          </a:p>
        </p:txBody>
      </p:sp>
    </p:spTree>
    <p:extLst>
      <p:ext uri="{BB962C8B-B14F-4D97-AF65-F5344CB8AC3E}">
        <p14:creationId xmlns:p14="http://schemas.microsoft.com/office/powerpoint/2010/main" val="873192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36B9654-E807-4830-E502-E47D65C8732D}"/>
              </a:ext>
            </a:extLst>
          </p:cNvPr>
          <p:cNvSpPr/>
          <p:nvPr/>
        </p:nvSpPr>
        <p:spPr>
          <a:xfrm>
            <a:off x="0" y="1899920"/>
            <a:ext cx="12192000" cy="2545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3" name="Gráfico 2">
            <a:extLst>
              <a:ext uri="{FF2B5EF4-FFF2-40B4-BE49-F238E27FC236}">
                <a16:creationId xmlns:a16="http://schemas.microsoft.com/office/drawing/2014/main" id="{73455462-6CAB-A2FA-B9CE-225AD595E6A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70560" y="2503000"/>
            <a:ext cx="2361851" cy="1338919"/>
          </a:xfrm>
          <a:prstGeom prst="rect">
            <a:avLst/>
          </a:prstGeom>
        </p:spPr>
      </p:pic>
      <p:sp>
        <p:nvSpPr>
          <p:cNvPr id="4" name="Rectángulo 3">
            <a:extLst>
              <a:ext uri="{FF2B5EF4-FFF2-40B4-BE49-F238E27FC236}">
                <a16:creationId xmlns:a16="http://schemas.microsoft.com/office/drawing/2014/main" id="{7A2D4E1C-078D-995A-03AB-D7A3A3490610}"/>
              </a:ext>
            </a:extLst>
          </p:cNvPr>
          <p:cNvSpPr/>
          <p:nvPr/>
        </p:nvSpPr>
        <p:spPr>
          <a:xfrm>
            <a:off x="4710028" y="2780044"/>
            <a:ext cx="5147564" cy="784830"/>
          </a:xfrm>
          <a:prstGeom prst="rect">
            <a:avLst/>
          </a:prstGeom>
          <a:noFill/>
        </p:spPr>
        <p:txBody>
          <a:bodyPr wrap="none" lIns="91440" tIns="45720" rIns="91440" bIns="45720">
            <a:spAutoFit/>
          </a:bodyPr>
          <a:lstStyle/>
          <a:p>
            <a:pPr algn="ctr"/>
            <a:r>
              <a:rPr lang="es-ES" sz="4500" b="1" cap="small" spc="0"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¡Muchas gracias!</a:t>
            </a:r>
            <a:r>
              <a:rPr lang="es-ES" sz="4500" b="1" cap="small"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s-ES" sz="4500" b="1" cap="small" spc="0"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8709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36B9654-E807-4830-E502-E47D65C8732D}"/>
              </a:ext>
            </a:extLst>
          </p:cNvPr>
          <p:cNvSpPr/>
          <p:nvPr/>
        </p:nvSpPr>
        <p:spPr>
          <a:xfrm>
            <a:off x="0" y="1899920"/>
            <a:ext cx="12192000" cy="2545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a:ea typeface="+mn-ea"/>
              <a:cs typeface="+mn-cs"/>
            </a:endParaRPr>
          </a:p>
        </p:txBody>
      </p:sp>
      <p:pic>
        <p:nvPicPr>
          <p:cNvPr id="3" name="Gráfico 2">
            <a:extLst>
              <a:ext uri="{FF2B5EF4-FFF2-40B4-BE49-F238E27FC236}">
                <a16:creationId xmlns:a16="http://schemas.microsoft.com/office/drawing/2014/main" id="{73455462-6CAB-A2FA-B9CE-225AD595E6A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70560" y="2503000"/>
            <a:ext cx="2361851" cy="1338919"/>
          </a:xfrm>
          <a:prstGeom prst="rect">
            <a:avLst/>
          </a:prstGeom>
        </p:spPr>
      </p:pic>
      <p:sp>
        <p:nvSpPr>
          <p:cNvPr id="4" name="Rectángulo 3">
            <a:extLst>
              <a:ext uri="{FF2B5EF4-FFF2-40B4-BE49-F238E27FC236}">
                <a16:creationId xmlns:a16="http://schemas.microsoft.com/office/drawing/2014/main" id="{7A2D4E1C-078D-995A-03AB-D7A3A3490610}"/>
              </a:ext>
            </a:extLst>
          </p:cNvPr>
          <p:cNvSpPr/>
          <p:nvPr/>
        </p:nvSpPr>
        <p:spPr>
          <a:xfrm>
            <a:off x="3980782" y="2433795"/>
            <a:ext cx="6910866" cy="1477328"/>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5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Bien Jurídico Protegido</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 sz="4500" b="1" cap="small" dirty="0">
                <a:ln w="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Deberes</a:t>
            </a:r>
            <a:endParaRPr kumimoji="0" lang="es-ES" sz="45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343689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0731" y="85706"/>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2867891" y="0"/>
            <a:ext cx="9179726" cy="1200329"/>
          </a:xfrm>
          <a:prstGeom prst="rect">
            <a:avLst/>
          </a:prstGeom>
          <a:noFill/>
        </p:spPr>
        <p:txBody>
          <a:bodyPr wrap="square" lIns="91440" tIns="45720" rIns="91440" bIns="45720">
            <a:spAutoFit/>
          </a:bodyPr>
          <a:lstStyle/>
          <a:p>
            <a:pPr algn="ctr"/>
            <a:r>
              <a:rPr lang="es-ES" sz="2400" b="1" cap="small" dirty="0" err="1">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Ftos</a:t>
            </a:r>
            <a:r>
              <a:rPr lang="es-ES" sz="2400" b="1" cap="small"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del Orden Constitucional / </a:t>
            </a:r>
            <a:r>
              <a:rPr lang="es-ES" sz="2400" b="1" cap="small" spc="0"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Deberes </a:t>
            </a:r>
          </a:p>
          <a:p>
            <a:pPr algn="ctr"/>
            <a:r>
              <a:rPr lang="es-ES" sz="2400" b="1" cap="small"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Bien Jurídico Protegido  y </a:t>
            </a:r>
            <a:r>
              <a:rPr lang="es-ES" sz="2400" b="1" cap="small" dirty="0" err="1">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ppio</a:t>
            </a:r>
            <a:r>
              <a:rPr lang="es-ES" sz="2400" b="1" cap="small"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de Responsabilidad</a:t>
            </a:r>
          </a:p>
          <a:p>
            <a:pPr algn="ctr"/>
            <a:r>
              <a:rPr lang="es-ES" sz="2400" b="1" cap="small" spc="0"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¿Qué? ¿Para qué? Falta el ¿Cómo? Análisis de concordancia</a:t>
            </a:r>
          </a:p>
        </p:txBody>
      </p:sp>
      <p:graphicFrame>
        <p:nvGraphicFramePr>
          <p:cNvPr id="18" name="17 Tabla"/>
          <p:cNvGraphicFramePr>
            <a:graphicFrameLocks noGrp="1"/>
          </p:cNvGraphicFramePr>
          <p:nvPr>
            <p:extLst>
              <p:ext uri="{D42A27DB-BD31-4B8C-83A1-F6EECF244321}">
                <p14:modId xmlns:p14="http://schemas.microsoft.com/office/powerpoint/2010/main" val="2995045628"/>
              </p:ext>
            </p:extLst>
          </p:nvPr>
        </p:nvGraphicFramePr>
        <p:xfrm>
          <a:off x="444497" y="1534343"/>
          <a:ext cx="11603121" cy="3856014"/>
        </p:xfrm>
        <a:graphic>
          <a:graphicData uri="http://schemas.openxmlformats.org/drawingml/2006/table">
            <a:tbl>
              <a:tblPr/>
              <a:tblGrid>
                <a:gridCol w="2395683">
                  <a:extLst>
                    <a:ext uri="{9D8B030D-6E8A-4147-A177-3AD203B41FA5}">
                      <a16:colId xmlns:a16="http://schemas.microsoft.com/office/drawing/2014/main" val="20000"/>
                    </a:ext>
                  </a:extLst>
                </a:gridCol>
                <a:gridCol w="9207438">
                  <a:extLst>
                    <a:ext uri="{9D8B030D-6E8A-4147-A177-3AD203B41FA5}">
                      <a16:colId xmlns:a16="http://schemas.microsoft.com/office/drawing/2014/main" val="20001"/>
                    </a:ext>
                  </a:extLst>
                </a:gridCol>
              </a:tblGrid>
              <a:tr h="3856014">
                <a:tc>
                  <a:txBody>
                    <a:bodyPr/>
                    <a:lstStyle/>
                    <a:p>
                      <a:pPr algn="just">
                        <a:lnSpc>
                          <a:spcPct val="107000"/>
                        </a:lnSpc>
                        <a:spcAft>
                          <a:spcPts val="800"/>
                        </a:spcAft>
                      </a:pPr>
                      <a:r>
                        <a:rPr lang="es-CL" sz="1800" b="1" kern="100" dirty="0">
                          <a:latin typeface="Calibri "/>
                          <a:ea typeface="Times New Roman"/>
                          <a:cs typeface="Times New Roman"/>
                        </a:rPr>
                        <a:t>Artículo 12</a:t>
                      </a:r>
                      <a:endParaRPr lang="es-ES" sz="1800" kern="100" dirty="0">
                        <a:latin typeface="Calibri "/>
                        <a:ea typeface="Calibri"/>
                        <a:cs typeface="Times New Roman"/>
                      </a:endParaRPr>
                    </a:p>
                    <a:p>
                      <a:pPr algn="just">
                        <a:lnSpc>
                          <a:spcPct val="107000"/>
                        </a:lnSpc>
                        <a:spcAft>
                          <a:spcPts val="800"/>
                        </a:spcAft>
                      </a:pPr>
                      <a:r>
                        <a:rPr lang="es-CL" sz="1800" kern="100" dirty="0">
                          <a:latin typeface="Calibri "/>
                          <a:ea typeface="Times New Roman"/>
                          <a:cs typeface="Times New Roman"/>
                        </a:rPr>
                        <a:t>Es </a:t>
                      </a:r>
                      <a:r>
                        <a:rPr lang="es-CL" sz="1800" kern="100" dirty="0">
                          <a:solidFill>
                            <a:srgbClr val="FF0000"/>
                          </a:solidFill>
                          <a:latin typeface="Calibri "/>
                          <a:ea typeface="Times New Roman"/>
                          <a:cs typeface="Times New Roman"/>
                        </a:rPr>
                        <a:t>deber del Estado </a:t>
                      </a:r>
                      <a:r>
                        <a:rPr lang="es-CL" sz="1800" kern="100" dirty="0">
                          <a:latin typeface="Calibri "/>
                          <a:ea typeface="Times New Roman"/>
                          <a:cs typeface="Times New Roman"/>
                        </a:rPr>
                        <a:t>el </a:t>
                      </a:r>
                      <a:r>
                        <a:rPr lang="es-CL" sz="1800" b="1" kern="100" dirty="0">
                          <a:latin typeface="Calibri "/>
                          <a:ea typeface="Times New Roman"/>
                          <a:cs typeface="Times New Roman"/>
                        </a:rPr>
                        <a:t>cuidado y la conservación de la naturaleza y su biodiversidad</a:t>
                      </a:r>
                      <a:r>
                        <a:rPr lang="es-CL" sz="1800" kern="100" dirty="0">
                          <a:latin typeface="Calibri "/>
                          <a:ea typeface="Times New Roman"/>
                          <a:cs typeface="Times New Roman"/>
                        </a:rPr>
                        <a:t>, </a:t>
                      </a:r>
                      <a:r>
                        <a:rPr lang="es-CL" sz="1800" kern="100" dirty="0">
                          <a:solidFill>
                            <a:srgbClr val="FF0000"/>
                          </a:solidFill>
                          <a:latin typeface="Calibri "/>
                          <a:ea typeface="Times New Roman"/>
                          <a:cs typeface="Times New Roman"/>
                        </a:rPr>
                        <a:t>protegiendo</a:t>
                      </a:r>
                      <a:r>
                        <a:rPr lang="es-CL" sz="1800" kern="100" dirty="0">
                          <a:latin typeface="Calibri "/>
                          <a:ea typeface="Times New Roman"/>
                          <a:cs typeface="Times New Roman"/>
                        </a:rPr>
                        <a:t> el medio ambiente y </a:t>
                      </a:r>
                      <a:r>
                        <a:rPr lang="es-CL" sz="1800" kern="100" dirty="0">
                          <a:solidFill>
                            <a:srgbClr val="FF0000"/>
                          </a:solidFill>
                          <a:latin typeface="Calibri "/>
                          <a:ea typeface="Times New Roman"/>
                          <a:cs typeface="Times New Roman"/>
                        </a:rPr>
                        <a:t>promoviendo</a:t>
                      </a:r>
                      <a:r>
                        <a:rPr lang="es-CL" sz="1800" kern="100" dirty="0">
                          <a:latin typeface="Calibri "/>
                          <a:ea typeface="Times New Roman"/>
                          <a:cs typeface="Times New Roman"/>
                        </a:rPr>
                        <a:t> la </a:t>
                      </a:r>
                      <a:r>
                        <a:rPr lang="es-CL" sz="1800" u="sng" kern="100" dirty="0">
                          <a:latin typeface="Calibri "/>
                          <a:ea typeface="Times New Roman"/>
                          <a:cs typeface="Times New Roman"/>
                        </a:rPr>
                        <a:t>sostenibilidad</a:t>
                      </a:r>
                      <a:r>
                        <a:rPr lang="es-CL" sz="1800" kern="100" dirty="0">
                          <a:latin typeface="Calibri "/>
                          <a:ea typeface="Times New Roman"/>
                          <a:cs typeface="Times New Roman"/>
                        </a:rPr>
                        <a:t> y el </a:t>
                      </a:r>
                      <a:r>
                        <a:rPr lang="es-CL" sz="1800" u="sng" kern="100" dirty="0">
                          <a:latin typeface="Calibri "/>
                          <a:ea typeface="Times New Roman"/>
                          <a:cs typeface="Times New Roman"/>
                        </a:rPr>
                        <a:t>desarrollo</a:t>
                      </a:r>
                      <a:r>
                        <a:rPr lang="es-CL" sz="1800" kern="100" dirty="0">
                          <a:latin typeface="Calibri "/>
                          <a:ea typeface="Times New Roman"/>
                          <a:cs typeface="Times New Roman"/>
                        </a:rPr>
                        <a:t>.</a:t>
                      </a:r>
                      <a:endParaRPr lang="es-ES" sz="1800" kern="100" dirty="0">
                        <a:latin typeface="Calibri "/>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2000" b="1" kern="100" dirty="0">
                          <a:latin typeface="Calibri "/>
                          <a:ea typeface="Times New Roman"/>
                          <a:cs typeface="Times New Roman" pitchFamily="18" charset="0"/>
                        </a:rPr>
                        <a:t>Artículo 12</a:t>
                      </a:r>
                      <a:endParaRPr lang="es-ES" sz="2000" kern="100" dirty="0">
                        <a:latin typeface="Calibri "/>
                        <a:ea typeface="Calibri"/>
                        <a:cs typeface="Times New Roman" pitchFamily="18" charset="0"/>
                      </a:endParaRPr>
                    </a:p>
                    <a:p>
                      <a:pPr algn="just">
                        <a:lnSpc>
                          <a:spcPct val="107000"/>
                        </a:lnSpc>
                        <a:spcAft>
                          <a:spcPts val="800"/>
                        </a:spcAft>
                      </a:pPr>
                      <a:r>
                        <a:rPr lang="es-ES" sz="1800" u="sng" dirty="0">
                          <a:effectLst/>
                          <a:latin typeface="Calibri "/>
                          <a:ea typeface="Calibri" panose="020F0502020204030204" pitchFamily="34" charset="0"/>
                        </a:rPr>
                        <a:t>PR</a:t>
                      </a:r>
                      <a:r>
                        <a:rPr lang="es-ES" sz="1800" dirty="0">
                          <a:effectLst/>
                          <a:latin typeface="Calibri "/>
                          <a:ea typeface="Calibri" panose="020F0502020204030204" pitchFamily="34" charset="0"/>
                        </a:rPr>
                        <a:t>: “</a:t>
                      </a:r>
                      <a:r>
                        <a:rPr lang="es-CL" sz="1800" i="1" dirty="0">
                          <a:effectLst/>
                          <a:latin typeface="Calibri "/>
                          <a:ea typeface="Calibri" panose="020F0502020204030204" pitchFamily="34" charset="0"/>
                        </a:rPr>
                        <a:t>Es deber del Estado la </a:t>
                      </a:r>
                      <a:r>
                        <a:rPr lang="es-CL" sz="1800" b="1" i="1" dirty="0">
                          <a:effectLst/>
                          <a:latin typeface="Calibri "/>
                          <a:ea typeface="Calibri" panose="020F0502020204030204" pitchFamily="34" charset="0"/>
                        </a:rPr>
                        <a:t>protección del medio ambiente</a:t>
                      </a:r>
                      <a:r>
                        <a:rPr lang="es-CL" sz="1800" i="1" dirty="0">
                          <a:effectLst/>
                          <a:latin typeface="Calibri "/>
                          <a:ea typeface="Calibri" panose="020F0502020204030204" pitchFamily="34" charset="0"/>
                        </a:rPr>
                        <a:t>, la conservación de la naturaleza y su biodiversidad, promoviendo la sustentabilidad </a:t>
                      </a:r>
                      <a:r>
                        <a:rPr lang="es-CL" sz="1800" i="1" dirty="0">
                          <a:solidFill>
                            <a:srgbClr val="FF0000"/>
                          </a:solidFill>
                          <a:effectLst/>
                          <a:latin typeface="Calibri "/>
                          <a:ea typeface="Calibri" panose="020F0502020204030204" pitchFamily="34" charset="0"/>
                        </a:rPr>
                        <a:t>y el desarrollo</a:t>
                      </a:r>
                      <a:r>
                        <a:rPr lang="es-CL" sz="1800" i="1" dirty="0">
                          <a:effectLst/>
                          <a:latin typeface="Calibri "/>
                          <a:ea typeface="Calibri" panose="020F0502020204030204" pitchFamily="34" charset="0"/>
                        </a:rPr>
                        <a:t>, con la finalidad de favorecer un entorno que permita la mayor realización espiritual y material posible tanto de las actuales como de las futuras generaciones.”</a:t>
                      </a:r>
                      <a:endParaRPr lang="es-CL" sz="800" i="1" dirty="0">
                        <a:effectLst/>
                        <a:latin typeface="Calibri "/>
                        <a:ea typeface="Calibri" panose="020F0502020204030204" pitchFamily="34" charset="0"/>
                      </a:endParaRPr>
                    </a:p>
                    <a:p>
                      <a:pPr algn="just">
                        <a:lnSpc>
                          <a:spcPct val="107000"/>
                        </a:lnSpc>
                        <a:spcAft>
                          <a:spcPts val="800"/>
                        </a:spcAft>
                      </a:pPr>
                      <a:r>
                        <a:rPr lang="es-CL" sz="1800" b="0" i="0" u="sng" kern="100" dirty="0">
                          <a:effectLst/>
                          <a:latin typeface="Calibri "/>
                          <a:ea typeface="Calibri" panose="020F0502020204030204" pitchFamily="34" charset="0"/>
                          <a:cs typeface="Times New Roman" pitchFamily="18" charset="0"/>
                        </a:rPr>
                        <a:t>CHV</a:t>
                      </a:r>
                      <a:r>
                        <a:rPr lang="es-CL" sz="1800" b="0" i="0" kern="100" dirty="0">
                          <a:effectLst/>
                          <a:latin typeface="Calibri "/>
                          <a:ea typeface="Calibri" panose="020F0502020204030204" pitchFamily="34" charset="0"/>
                          <a:cs typeface="Times New Roman" pitchFamily="18" charset="0"/>
                        </a:rPr>
                        <a:t>: “</a:t>
                      </a:r>
                      <a:r>
                        <a:rPr lang="es-CL" sz="1800" i="1" dirty="0">
                          <a:effectLst/>
                          <a:latin typeface="Calibri "/>
                          <a:ea typeface="Calibri" panose="020F0502020204030204" pitchFamily="34" charset="0"/>
                          <a:cs typeface="Times New Roman" panose="02020603050405020304" pitchFamily="18" charset="0"/>
                        </a:rPr>
                        <a:t>Es deber del Estado la </a:t>
                      </a:r>
                      <a:r>
                        <a:rPr lang="es-CL" sz="1800" b="1" i="1" dirty="0">
                          <a:effectLst/>
                          <a:latin typeface="Calibri "/>
                          <a:ea typeface="Calibri" panose="020F0502020204030204" pitchFamily="34" charset="0"/>
                          <a:cs typeface="Times New Roman" panose="02020603050405020304" pitchFamily="18" charset="0"/>
                        </a:rPr>
                        <a:t>protección del medio ambiente</a:t>
                      </a:r>
                      <a:r>
                        <a:rPr lang="es-CL" sz="1800" i="1" dirty="0">
                          <a:effectLst/>
                          <a:latin typeface="Calibri "/>
                          <a:ea typeface="Calibri" panose="020F0502020204030204" pitchFamily="34" charset="0"/>
                          <a:cs typeface="Times New Roman" panose="02020603050405020304" pitchFamily="18" charset="0"/>
                        </a:rPr>
                        <a:t>, </a:t>
                      </a:r>
                      <a:r>
                        <a:rPr lang="es-CL" sz="1800" i="1" dirty="0">
                          <a:solidFill>
                            <a:srgbClr val="FF0000"/>
                          </a:solidFill>
                          <a:effectLst/>
                          <a:latin typeface="Calibri "/>
                          <a:ea typeface="Calibri" panose="020F0502020204030204" pitchFamily="34" charset="0"/>
                          <a:cs typeface="Times New Roman" panose="02020603050405020304" pitchFamily="18" charset="0"/>
                        </a:rPr>
                        <a:t>velando</a:t>
                      </a:r>
                      <a:r>
                        <a:rPr lang="es-CL" sz="1800" i="1" dirty="0">
                          <a:effectLst/>
                          <a:latin typeface="Calibri "/>
                          <a:ea typeface="Calibri" panose="020F0502020204030204" pitchFamily="34" charset="0"/>
                          <a:cs typeface="Times New Roman" panose="02020603050405020304" pitchFamily="18" charset="0"/>
                        </a:rPr>
                        <a:t> por la conservación de la naturaleza y su biodiversidad, y promoviendo la sostenibilidad y el desarrollo”.</a:t>
                      </a:r>
                      <a:endParaRPr lang="es-CL" sz="800" i="1" dirty="0">
                        <a:effectLst/>
                        <a:latin typeface="Calibri "/>
                        <a:ea typeface="Calibri" panose="020F0502020204030204" pitchFamily="34" charset="0"/>
                        <a:cs typeface="Times New Roman" panose="02020603050405020304" pitchFamily="18" charset="0"/>
                      </a:endParaRPr>
                    </a:p>
                    <a:p>
                      <a:pPr algn="just"/>
                      <a:r>
                        <a:rPr lang="es-CL" sz="1800" b="0" i="0" u="sng" kern="100" dirty="0">
                          <a:effectLst/>
                          <a:latin typeface="Calibri "/>
                          <a:ea typeface="Calibri" panose="020F0502020204030204" pitchFamily="34" charset="0"/>
                          <a:cs typeface="Times New Roman" panose="02020603050405020304" pitchFamily="18" charset="0"/>
                        </a:rPr>
                        <a:t>Oficialismo</a:t>
                      </a:r>
                      <a:r>
                        <a:rPr lang="es-CL" sz="1800" b="0" i="1" kern="100" dirty="0">
                          <a:effectLst/>
                          <a:latin typeface="Calibri "/>
                          <a:ea typeface="Calibri" panose="020F0502020204030204" pitchFamily="34" charset="0"/>
                          <a:cs typeface="Times New Roman" panose="02020603050405020304" pitchFamily="18" charset="0"/>
                        </a:rPr>
                        <a:t>: “</a:t>
                      </a:r>
                      <a:r>
                        <a:rPr lang="es-CL" sz="1800" i="1" kern="100" dirty="0">
                          <a:effectLst/>
                          <a:latin typeface="Calibri "/>
                          <a:ea typeface="Calibri" panose="020F0502020204030204" pitchFamily="34" charset="0"/>
                          <a:cs typeface="Times New Roman" panose="02020603050405020304" pitchFamily="18" charset="0"/>
                        </a:rPr>
                        <a:t>Es </a:t>
                      </a:r>
                      <a:r>
                        <a:rPr lang="es-CL" sz="1800" i="1" kern="100" dirty="0">
                          <a:solidFill>
                            <a:srgbClr val="FF0000"/>
                          </a:solidFill>
                          <a:effectLst/>
                          <a:latin typeface="Calibri "/>
                          <a:ea typeface="Calibri" panose="020F0502020204030204" pitchFamily="34" charset="0"/>
                          <a:cs typeface="Times New Roman" panose="02020603050405020304" pitchFamily="18" charset="0"/>
                        </a:rPr>
                        <a:t>deber del Estado el cuidado y la conservación de la naturaleza y su biodiversidad</a:t>
                      </a:r>
                      <a:r>
                        <a:rPr lang="es-CL" sz="1800" i="1" kern="100" dirty="0">
                          <a:effectLst/>
                          <a:latin typeface="Calibri "/>
                          <a:ea typeface="Calibri" panose="020F0502020204030204" pitchFamily="34" charset="0"/>
                          <a:cs typeface="Times New Roman" panose="02020603050405020304" pitchFamily="18" charset="0"/>
                        </a:rPr>
                        <a:t>, protegiendo el medio ambiente y promoviendo la sostenibilidad y el desarrollo. </a:t>
                      </a:r>
                      <a:r>
                        <a:rPr lang="es-CL" sz="1800" i="1" kern="100" dirty="0">
                          <a:solidFill>
                            <a:srgbClr val="FF0000"/>
                          </a:solidFill>
                          <a:effectLst/>
                          <a:latin typeface="Calibri "/>
                          <a:ea typeface="Calibri" panose="020F0502020204030204" pitchFamily="34" charset="0"/>
                          <a:cs typeface="Times New Roman" panose="02020603050405020304" pitchFamily="18" charset="0"/>
                        </a:rPr>
                        <a:t>El Estado reconoce la indisoluble relación de los seres humanos y la naturaleza.</a:t>
                      </a:r>
                      <a:endParaRPr lang="es-CL" sz="1800" kern="100" dirty="0">
                        <a:solidFill>
                          <a:srgbClr val="FF0000"/>
                        </a:solidFill>
                        <a:effectLst/>
                        <a:latin typeface="Calibri "/>
                        <a:ea typeface="Calibri" panose="020F0502020204030204" pitchFamily="34" charset="0"/>
                        <a:cs typeface="Times New Roman" panose="02020603050405020304" pitchFamily="18" charset="0"/>
                      </a:endParaRPr>
                    </a:p>
                    <a:p>
                      <a:pPr algn="just"/>
                      <a:r>
                        <a:rPr lang="es-CL" sz="1800" i="1" kern="100" dirty="0">
                          <a:solidFill>
                            <a:srgbClr val="FF0000"/>
                          </a:solidFill>
                          <a:effectLst/>
                          <a:latin typeface="Calibri "/>
                          <a:ea typeface="Calibri" panose="020F0502020204030204" pitchFamily="34" charset="0"/>
                          <a:cs typeface="Times New Roman" panose="02020603050405020304" pitchFamily="18" charset="0"/>
                        </a:rPr>
                        <a:t>La protección del ambiente y la adaptación al cambio climático deberán considerar criterios de justicia ambiental y solidaridad con las generaciones presentes y futuras”.</a:t>
                      </a:r>
                      <a:endParaRPr lang="es-CL" sz="1800" kern="100" dirty="0">
                        <a:solidFill>
                          <a:srgbClr val="FF0000"/>
                        </a:solidFill>
                        <a:effectLst/>
                        <a:latin typeface="Calibri "/>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02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9" name="18 CuadroTexto"/>
          <p:cNvSpPr txBox="1"/>
          <p:nvPr/>
        </p:nvSpPr>
        <p:spPr>
          <a:xfrm>
            <a:off x="1562100" y="5841305"/>
            <a:ext cx="9829800" cy="646331"/>
          </a:xfrm>
          <a:prstGeom prst="rect">
            <a:avLst/>
          </a:prstGeom>
          <a:noFill/>
        </p:spPr>
        <p:txBody>
          <a:bodyPr wrap="square" rtlCol="0">
            <a:spAutoFit/>
          </a:bodyPr>
          <a:lstStyle/>
          <a:p>
            <a:pPr marL="342900" indent="-342900"/>
            <a:endParaRPr lang="es-ES"/>
          </a:p>
          <a:p>
            <a:pPr marL="342900" indent="-342900">
              <a:buAutoNum type="arabicPeriod"/>
            </a:pPr>
            <a:endParaRPr lang="es-ES" dirty="0"/>
          </a:p>
        </p:txBody>
      </p:sp>
      <p:graphicFrame>
        <p:nvGraphicFramePr>
          <p:cNvPr id="2" name="19 Tabla">
            <a:extLst>
              <a:ext uri="{FF2B5EF4-FFF2-40B4-BE49-F238E27FC236}">
                <a16:creationId xmlns:a16="http://schemas.microsoft.com/office/drawing/2014/main" id="{736A84DB-16D1-2B04-ED4D-44FC17DCB904}"/>
              </a:ext>
            </a:extLst>
          </p:cNvPr>
          <p:cNvGraphicFramePr>
            <a:graphicFrameLocks noGrp="1"/>
          </p:cNvGraphicFramePr>
          <p:nvPr>
            <p:extLst>
              <p:ext uri="{D42A27DB-BD31-4B8C-83A1-F6EECF244321}">
                <p14:modId xmlns:p14="http://schemas.microsoft.com/office/powerpoint/2010/main" val="1639207193"/>
              </p:ext>
            </p:extLst>
          </p:nvPr>
        </p:nvGraphicFramePr>
        <p:xfrm>
          <a:off x="444496" y="5503422"/>
          <a:ext cx="11603121" cy="1097280"/>
        </p:xfrm>
        <a:graphic>
          <a:graphicData uri="http://schemas.openxmlformats.org/drawingml/2006/table">
            <a:tbl>
              <a:tblPr/>
              <a:tblGrid>
                <a:gridCol w="11603121">
                  <a:extLst>
                    <a:ext uri="{9D8B030D-6E8A-4147-A177-3AD203B41FA5}">
                      <a16:colId xmlns:a16="http://schemas.microsoft.com/office/drawing/2014/main" val="20000"/>
                    </a:ext>
                  </a:extLst>
                </a:gridCol>
              </a:tblGrid>
              <a:tr h="906780">
                <a:tc>
                  <a:txBody>
                    <a:bodyPr/>
                    <a:lstStyle/>
                    <a:p>
                      <a:pPr algn="just"/>
                      <a:r>
                        <a:rPr lang="es-CL" sz="1800" b="1" kern="1200" dirty="0">
                          <a:solidFill>
                            <a:schemeClr val="tx1"/>
                          </a:solidFill>
                          <a:latin typeface="Calibri "/>
                          <a:ea typeface="+mn-ea"/>
                          <a:cs typeface="Times New Roman" pitchFamily="18" charset="0"/>
                        </a:rPr>
                        <a:t>Artículo 38</a:t>
                      </a:r>
                      <a:r>
                        <a:rPr lang="es-ES" sz="1800" b="1" kern="1200" dirty="0">
                          <a:solidFill>
                            <a:schemeClr val="tx1"/>
                          </a:solidFill>
                          <a:latin typeface="Calibri "/>
                          <a:ea typeface="+mn-ea"/>
                          <a:cs typeface="Times New Roman" pitchFamily="18" charset="0"/>
                        </a:rPr>
                        <a:t>.</a:t>
                      </a:r>
                      <a:r>
                        <a:rPr lang="es-CL" sz="1800" kern="1200" dirty="0">
                          <a:solidFill>
                            <a:schemeClr val="tx1"/>
                          </a:solidFill>
                          <a:latin typeface="Calibri "/>
                          <a:ea typeface="+mn-ea"/>
                          <a:cs typeface="Times New Roman" pitchFamily="18" charset="0"/>
                        </a:rPr>
                        <a:t>3. “Es un deber de </a:t>
                      </a:r>
                      <a:r>
                        <a:rPr lang="es-CL" sz="1800" kern="1200" dirty="0">
                          <a:solidFill>
                            <a:srgbClr val="FF0000"/>
                          </a:solidFill>
                          <a:latin typeface="Calibri "/>
                          <a:ea typeface="+mn-ea"/>
                          <a:cs typeface="Times New Roman" pitchFamily="18" charset="0"/>
                        </a:rPr>
                        <a:t>todos los habitantes de la República </a:t>
                      </a:r>
                      <a:r>
                        <a:rPr lang="es-CL" sz="1800" b="1" kern="1200" dirty="0">
                          <a:solidFill>
                            <a:schemeClr val="tx1"/>
                          </a:solidFill>
                          <a:latin typeface="Calibri "/>
                          <a:ea typeface="+mn-ea"/>
                          <a:cs typeface="Times New Roman" pitchFamily="18" charset="0"/>
                        </a:rPr>
                        <a:t>proteger el medio ambiente</a:t>
                      </a:r>
                      <a:r>
                        <a:rPr lang="es-CL" sz="1800" kern="1200" dirty="0">
                          <a:solidFill>
                            <a:schemeClr val="tx1"/>
                          </a:solidFill>
                          <a:latin typeface="Calibri "/>
                          <a:ea typeface="+mn-ea"/>
                          <a:cs typeface="Times New Roman" pitchFamily="18" charset="0"/>
                        </a:rPr>
                        <a:t>, considerando las generaciones futuras y </a:t>
                      </a:r>
                      <a:r>
                        <a:rPr lang="es-CL" sz="1800" b="1" u="sng" kern="1200" dirty="0">
                          <a:solidFill>
                            <a:schemeClr val="tx1"/>
                          </a:solidFill>
                          <a:latin typeface="Calibri "/>
                          <a:ea typeface="+mn-ea"/>
                          <a:cs typeface="Times New Roman" pitchFamily="18" charset="0"/>
                        </a:rPr>
                        <a:t>prevenir </a:t>
                      </a:r>
                      <a:r>
                        <a:rPr lang="es-CL" sz="1800" kern="1200" dirty="0">
                          <a:solidFill>
                            <a:schemeClr val="tx1"/>
                          </a:solidFill>
                          <a:latin typeface="Calibri "/>
                          <a:ea typeface="+mn-ea"/>
                          <a:cs typeface="Times New Roman" pitchFamily="18" charset="0"/>
                        </a:rPr>
                        <a:t>la generación de </a:t>
                      </a:r>
                      <a:r>
                        <a:rPr lang="es-CL" sz="1800" b="1" kern="1200" dirty="0">
                          <a:solidFill>
                            <a:schemeClr val="tx1"/>
                          </a:solidFill>
                          <a:latin typeface="Calibri "/>
                          <a:ea typeface="+mn-ea"/>
                          <a:cs typeface="Times New Roman" pitchFamily="18" charset="0"/>
                        </a:rPr>
                        <a:t>daño ambiental</a:t>
                      </a:r>
                      <a:r>
                        <a:rPr lang="es-CL" sz="1800" kern="1200" dirty="0">
                          <a:solidFill>
                            <a:schemeClr val="tx1"/>
                          </a:solidFill>
                          <a:latin typeface="Calibri "/>
                          <a:ea typeface="+mn-ea"/>
                          <a:cs typeface="Times New Roman" pitchFamily="18" charset="0"/>
                        </a:rPr>
                        <a:t>. En caso que se produzca, serán responsables del daño que causen, contribuyendo a su </a:t>
                      </a:r>
                      <a:r>
                        <a:rPr lang="es-CL" sz="1800" b="1" kern="1200" dirty="0">
                          <a:solidFill>
                            <a:schemeClr val="tx1"/>
                          </a:solidFill>
                          <a:latin typeface="Calibri "/>
                          <a:ea typeface="+mn-ea"/>
                          <a:cs typeface="Times New Roman" pitchFamily="18" charset="0"/>
                        </a:rPr>
                        <a:t>reparación</a:t>
                      </a:r>
                      <a:r>
                        <a:rPr lang="es-CL" sz="1800" kern="1200" dirty="0">
                          <a:solidFill>
                            <a:schemeClr val="tx1"/>
                          </a:solidFill>
                          <a:latin typeface="Calibri "/>
                          <a:ea typeface="+mn-ea"/>
                          <a:cs typeface="Times New Roman" pitchFamily="18" charset="0"/>
                        </a:rPr>
                        <a:t> en conformidad a la ley”. </a:t>
                      </a:r>
                    </a:p>
                    <a:p>
                      <a:pPr algn="just"/>
                      <a:r>
                        <a:rPr lang="es-CL" sz="1800" u="sng" kern="1200" dirty="0">
                          <a:solidFill>
                            <a:schemeClr val="tx1"/>
                          </a:solidFill>
                          <a:latin typeface="Calibri "/>
                          <a:ea typeface="+mn-ea"/>
                          <a:cs typeface="Times New Roman" pitchFamily="18" charset="0"/>
                        </a:rPr>
                        <a:t>Oficialismo</a:t>
                      </a:r>
                      <a:r>
                        <a:rPr lang="es-CL" sz="1800" kern="1200" dirty="0">
                          <a:solidFill>
                            <a:schemeClr val="tx1"/>
                          </a:solidFill>
                          <a:latin typeface="Calibri "/>
                          <a:ea typeface="+mn-ea"/>
                          <a:cs typeface="Times New Roman" pitchFamily="18" charset="0"/>
                        </a:rPr>
                        <a:t>: “</a:t>
                      </a:r>
                      <a:r>
                        <a:rPr lang="es-CL" sz="1800" i="1" kern="1200" dirty="0">
                          <a:solidFill>
                            <a:schemeClr val="tx1"/>
                          </a:solidFill>
                          <a:latin typeface="Calibri "/>
                          <a:ea typeface="+mn-ea"/>
                          <a:cs typeface="Times New Roman" pitchFamily="18" charset="0"/>
                        </a:rPr>
                        <a:t>Personas</a:t>
                      </a:r>
                      <a:r>
                        <a:rPr lang="es-CL" sz="1800" kern="1200" dirty="0">
                          <a:solidFill>
                            <a:schemeClr val="tx1"/>
                          </a:solidFill>
                          <a:latin typeface="Calibri "/>
                          <a:ea typeface="+mn-ea"/>
                          <a:cs typeface="Times New Roman" pitchFamily="18" charset="0"/>
                        </a:rPr>
                        <a:t>” por “</a:t>
                      </a:r>
                      <a:r>
                        <a:rPr lang="es-CL" sz="1800" i="1" kern="1200" dirty="0">
                          <a:solidFill>
                            <a:schemeClr val="tx1"/>
                          </a:solidFill>
                          <a:latin typeface="Calibri "/>
                          <a:ea typeface="+mn-ea"/>
                          <a:cs typeface="Times New Roman" pitchFamily="18" charset="0"/>
                        </a:rPr>
                        <a:t>Habitantes de la República</a:t>
                      </a:r>
                      <a:r>
                        <a:rPr lang="es-CL" sz="1800" kern="1200" dirty="0">
                          <a:solidFill>
                            <a:schemeClr val="tx1"/>
                          </a:solidFill>
                          <a:latin typeface="Calibri "/>
                          <a:ea typeface="+mn-ea"/>
                          <a:cs typeface="Times New Roman"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73192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36B9654-E807-4830-E502-E47D65C8732D}"/>
              </a:ext>
            </a:extLst>
          </p:cNvPr>
          <p:cNvSpPr/>
          <p:nvPr/>
        </p:nvSpPr>
        <p:spPr>
          <a:xfrm>
            <a:off x="0" y="1899920"/>
            <a:ext cx="12192000" cy="2545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a:ea typeface="+mn-ea"/>
              <a:cs typeface="+mn-cs"/>
            </a:endParaRPr>
          </a:p>
        </p:txBody>
      </p:sp>
      <p:pic>
        <p:nvPicPr>
          <p:cNvPr id="3" name="Gráfico 2">
            <a:extLst>
              <a:ext uri="{FF2B5EF4-FFF2-40B4-BE49-F238E27FC236}">
                <a16:creationId xmlns:a16="http://schemas.microsoft.com/office/drawing/2014/main" id="{73455462-6CAB-A2FA-B9CE-225AD595E6A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70560" y="2503000"/>
            <a:ext cx="2361851" cy="1338919"/>
          </a:xfrm>
          <a:prstGeom prst="rect">
            <a:avLst/>
          </a:prstGeom>
        </p:spPr>
      </p:pic>
      <p:sp>
        <p:nvSpPr>
          <p:cNvPr id="4" name="Rectángulo 3">
            <a:extLst>
              <a:ext uri="{FF2B5EF4-FFF2-40B4-BE49-F238E27FC236}">
                <a16:creationId xmlns:a16="http://schemas.microsoft.com/office/drawing/2014/main" id="{7A2D4E1C-078D-995A-03AB-D7A3A3490610}"/>
              </a:ext>
            </a:extLst>
          </p:cNvPr>
          <p:cNvSpPr/>
          <p:nvPr/>
        </p:nvSpPr>
        <p:spPr>
          <a:xfrm>
            <a:off x="5067277" y="2503000"/>
            <a:ext cx="5089855" cy="1477328"/>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5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Garantías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5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Constitucionales</a:t>
            </a:r>
          </a:p>
        </p:txBody>
      </p:sp>
    </p:spTree>
    <p:extLst>
      <p:ext uri="{BB962C8B-B14F-4D97-AF65-F5344CB8AC3E}">
        <p14:creationId xmlns:p14="http://schemas.microsoft.com/office/powerpoint/2010/main" val="377514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0731" y="85706"/>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3643650" y="85706"/>
            <a:ext cx="8383250" cy="1138773"/>
          </a:xfrm>
          <a:prstGeom prst="rect">
            <a:avLst/>
          </a:prstGeom>
          <a:noFill/>
        </p:spPr>
        <p:txBody>
          <a:bodyPr wrap="square" lIns="91440" tIns="45720" rIns="91440" bIns="45720">
            <a:spAutoFit/>
          </a:bodyPr>
          <a:lstStyle/>
          <a:p>
            <a:pPr algn="ctr"/>
            <a:r>
              <a:rPr lang="es-ES" sz="4000" b="1" cap="small"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s-ES" sz="2800" b="1" cap="small"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Garantía Constitucional</a:t>
            </a:r>
          </a:p>
          <a:p>
            <a:pPr algn="ctr"/>
            <a:r>
              <a:rPr lang="es-ES" sz="2800" b="1" cap="small" spc="0"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¿Cuánto? Incerteza y Directriz al legislador</a:t>
            </a:r>
          </a:p>
        </p:txBody>
      </p:sp>
      <p:sp>
        <p:nvSpPr>
          <p:cNvPr id="102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9" name="18 CuadroTexto"/>
          <p:cNvSpPr txBox="1"/>
          <p:nvPr/>
        </p:nvSpPr>
        <p:spPr>
          <a:xfrm>
            <a:off x="1562100" y="5841305"/>
            <a:ext cx="9829800" cy="646331"/>
          </a:xfrm>
          <a:prstGeom prst="rect">
            <a:avLst/>
          </a:prstGeom>
          <a:noFill/>
        </p:spPr>
        <p:txBody>
          <a:bodyPr wrap="square" rtlCol="0">
            <a:spAutoFit/>
          </a:bodyPr>
          <a:lstStyle/>
          <a:p>
            <a:pPr marL="342900" indent="-342900"/>
            <a:endParaRPr lang="es-ES" dirty="0"/>
          </a:p>
          <a:p>
            <a:pPr marL="342900" indent="-342900">
              <a:buAutoNum type="arabicPeriod"/>
            </a:pPr>
            <a:endParaRPr lang="es-ES" dirty="0"/>
          </a:p>
        </p:txBody>
      </p:sp>
      <p:graphicFrame>
        <p:nvGraphicFramePr>
          <p:cNvPr id="8" name="7 Tabla"/>
          <p:cNvGraphicFramePr>
            <a:graphicFrameLocks noGrp="1"/>
          </p:cNvGraphicFramePr>
          <p:nvPr>
            <p:extLst>
              <p:ext uri="{D42A27DB-BD31-4B8C-83A1-F6EECF244321}">
                <p14:modId xmlns:p14="http://schemas.microsoft.com/office/powerpoint/2010/main" val="1156302211"/>
              </p:ext>
            </p:extLst>
          </p:nvPr>
        </p:nvGraphicFramePr>
        <p:xfrm>
          <a:off x="222250" y="1812627"/>
          <a:ext cx="11747500" cy="3618130"/>
        </p:xfrm>
        <a:graphic>
          <a:graphicData uri="http://schemas.openxmlformats.org/drawingml/2006/table">
            <a:tbl>
              <a:tblPr/>
              <a:tblGrid>
                <a:gridCol w="2560053">
                  <a:extLst>
                    <a:ext uri="{9D8B030D-6E8A-4147-A177-3AD203B41FA5}">
                      <a16:colId xmlns:a16="http://schemas.microsoft.com/office/drawing/2014/main" val="20000"/>
                    </a:ext>
                  </a:extLst>
                </a:gridCol>
                <a:gridCol w="9187447">
                  <a:extLst>
                    <a:ext uri="{9D8B030D-6E8A-4147-A177-3AD203B41FA5}">
                      <a16:colId xmlns:a16="http://schemas.microsoft.com/office/drawing/2014/main" val="20001"/>
                    </a:ext>
                  </a:extLst>
                </a:gridCol>
              </a:tblGrid>
              <a:tr h="754439">
                <a:tc>
                  <a:txBody>
                    <a:bodyPr/>
                    <a:lstStyle/>
                    <a:p>
                      <a:pPr>
                        <a:lnSpc>
                          <a:spcPct val="107000"/>
                        </a:lnSpc>
                        <a:spcAft>
                          <a:spcPts val="800"/>
                        </a:spcAft>
                      </a:pPr>
                      <a:r>
                        <a:rPr lang="es-CL" sz="2000" b="1" kern="100" dirty="0">
                          <a:latin typeface="Calibri "/>
                          <a:ea typeface="Times New Roman"/>
                          <a:cs typeface="Times New Roman" pitchFamily="18" charset="0"/>
                        </a:rPr>
                        <a:t>Artículo 16</a:t>
                      </a:r>
                      <a:r>
                        <a:rPr lang="es-CL" sz="2000" kern="100" dirty="0">
                          <a:latin typeface="Calibri "/>
                          <a:ea typeface="Times New Roman"/>
                          <a:cs typeface="Times New Roman" pitchFamily="18" charset="0"/>
                        </a:rPr>
                        <a:t>. La constitución asegura a todas las personas:</a:t>
                      </a:r>
                      <a:endParaRPr lang="es-ES" sz="2000"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CL" sz="2000" b="1" kern="100" dirty="0">
                          <a:latin typeface="Calibri "/>
                          <a:ea typeface="Times New Roman"/>
                          <a:cs typeface="Times New Roman" pitchFamily="18" charset="0"/>
                        </a:rPr>
                        <a:t>Artículo 16</a:t>
                      </a:r>
                      <a:r>
                        <a:rPr lang="es-CL" sz="2000" kern="100" dirty="0">
                          <a:latin typeface="Calibri "/>
                          <a:ea typeface="Times New Roman"/>
                          <a:cs typeface="Times New Roman" pitchFamily="18" charset="0"/>
                        </a:rPr>
                        <a:t>. La constitución asegura a todas las personas:</a:t>
                      </a:r>
                      <a:endParaRPr lang="es-ES" sz="2000"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54200">
                <a:tc>
                  <a:txBody>
                    <a:bodyPr/>
                    <a:lstStyle/>
                    <a:p>
                      <a:pPr algn="just">
                        <a:lnSpc>
                          <a:spcPct val="107000"/>
                        </a:lnSpc>
                        <a:spcAft>
                          <a:spcPts val="800"/>
                        </a:spcAft>
                      </a:pPr>
                      <a:r>
                        <a:rPr lang="es-CL" sz="2000" b="1" kern="100" dirty="0">
                          <a:latin typeface="Calibri "/>
                          <a:ea typeface="Times New Roman"/>
                          <a:cs typeface="Times New Roman" pitchFamily="18" charset="0"/>
                        </a:rPr>
                        <a:t>20. </a:t>
                      </a:r>
                      <a:r>
                        <a:rPr lang="es-CL" sz="2000" kern="100" dirty="0">
                          <a:latin typeface="Calibri "/>
                          <a:ea typeface="Times New Roman"/>
                          <a:cs typeface="Times New Roman" pitchFamily="18" charset="0"/>
                        </a:rPr>
                        <a:t>El derecho a vivir en un medio ambiente </a:t>
                      </a:r>
                      <a:r>
                        <a:rPr lang="es-CL" sz="2000" b="1" kern="100" dirty="0">
                          <a:latin typeface="Calibri "/>
                          <a:ea typeface="Times New Roman"/>
                          <a:cs typeface="Times New Roman" pitchFamily="18" charset="0"/>
                        </a:rPr>
                        <a:t>sano, sostenible y libre de contaminación,</a:t>
                      </a:r>
                      <a:r>
                        <a:rPr lang="es-CL" sz="2000" kern="100" dirty="0">
                          <a:latin typeface="Calibri "/>
                          <a:ea typeface="Times New Roman"/>
                          <a:cs typeface="Times New Roman" pitchFamily="18" charset="0"/>
                        </a:rPr>
                        <a:t> que permita la existencia y el desarrollo de la vida en sus múltiples manifestaciones.</a:t>
                      </a:r>
                      <a:endParaRPr lang="es-ES" sz="2000"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MX" sz="2000" b="0" u="sng" kern="100" dirty="0">
                          <a:latin typeface="Calibri "/>
                          <a:ea typeface="Calibri"/>
                          <a:cs typeface="Times New Roman" pitchFamily="18" charset="0"/>
                        </a:rPr>
                        <a:t>P</a:t>
                      </a:r>
                      <a:r>
                        <a:rPr lang="es-CL" sz="2000" b="0" u="sng" kern="100" dirty="0">
                          <a:latin typeface="Calibri "/>
                          <a:ea typeface="Calibri"/>
                          <a:cs typeface="Times New Roman" pitchFamily="18" charset="0"/>
                        </a:rPr>
                        <a:t>R</a:t>
                      </a:r>
                      <a:r>
                        <a:rPr lang="es-CL" sz="2000" b="0" kern="100" dirty="0">
                          <a:latin typeface="Calibri "/>
                          <a:ea typeface="Calibri"/>
                          <a:cs typeface="Times New Roman" pitchFamily="18" charset="0"/>
                        </a:rPr>
                        <a:t>: </a:t>
                      </a:r>
                    </a:p>
                    <a:p>
                      <a:pPr algn="just"/>
                      <a:r>
                        <a:rPr lang="es-MX" sz="2000" b="0" i="1" u="none" strike="noStrike" baseline="0" dirty="0">
                          <a:latin typeface="Calibri "/>
                        </a:rPr>
                        <a:t>El derecho a vivir en un medio ambiente </a:t>
                      </a:r>
                      <a:r>
                        <a:rPr lang="es-MX" sz="2000" b="0" i="1" u="none" strike="noStrike" baseline="0" dirty="0">
                          <a:solidFill>
                            <a:srgbClr val="FF0000"/>
                          </a:solidFill>
                          <a:latin typeface="Calibri "/>
                        </a:rPr>
                        <a:t>sano y libre de contaminación</a:t>
                      </a:r>
                      <a:r>
                        <a:rPr lang="es-MX" sz="2000" b="0" i="1" u="none" strike="noStrike" baseline="0" dirty="0">
                          <a:latin typeface="Calibri "/>
                        </a:rPr>
                        <a:t>, que</a:t>
                      </a:r>
                    </a:p>
                    <a:p>
                      <a:pPr algn="just"/>
                      <a:r>
                        <a:rPr lang="es-MX" sz="2000" b="0" i="1" u="none" strike="noStrike" baseline="0" dirty="0">
                          <a:latin typeface="Calibri "/>
                        </a:rPr>
                        <a:t>permita la </a:t>
                      </a:r>
                      <a:r>
                        <a:rPr lang="es-MX" sz="2000" b="0" i="1" u="none" strike="noStrike" baseline="0" dirty="0">
                          <a:solidFill>
                            <a:srgbClr val="FF0000"/>
                          </a:solidFill>
                          <a:latin typeface="Calibri "/>
                        </a:rPr>
                        <a:t>sustentabilidad</a:t>
                      </a:r>
                      <a:r>
                        <a:rPr lang="es-MX" sz="2000" b="0" i="1" u="none" strike="noStrike" baseline="0" dirty="0">
                          <a:latin typeface="Calibri "/>
                        </a:rPr>
                        <a:t> del país y el </a:t>
                      </a:r>
                      <a:r>
                        <a:rPr lang="es-MX" sz="2000" b="0" i="1" u="none" strike="noStrike" baseline="0" dirty="0">
                          <a:solidFill>
                            <a:srgbClr val="FF0000"/>
                          </a:solidFill>
                          <a:latin typeface="Calibri "/>
                        </a:rPr>
                        <a:t>desarrollo de las personas</a:t>
                      </a:r>
                      <a:r>
                        <a:rPr lang="es-MX" sz="2000" b="0" i="1" u="none" strike="noStrike" baseline="0" dirty="0">
                          <a:latin typeface="Calibri "/>
                        </a:rPr>
                        <a:t>”.</a:t>
                      </a:r>
                    </a:p>
                    <a:p>
                      <a:pPr algn="just"/>
                      <a:endParaRPr lang="es-CL" sz="2000" b="0" kern="100" dirty="0">
                        <a:latin typeface="Calibri "/>
                        <a:ea typeface="Calibri"/>
                        <a:cs typeface="Times New Roman" pitchFamily="18" charset="0"/>
                      </a:endParaRPr>
                    </a:p>
                    <a:p>
                      <a:pPr algn="just">
                        <a:lnSpc>
                          <a:spcPct val="107000"/>
                        </a:lnSpc>
                        <a:spcAft>
                          <a:spcPts val="800"/>
                        </a:spcAft>
                      </a:pPr>
                      <a:r>
                        <a:rPr lang="es-CL" sz="2000" b="0" i="0" u="sng" kern="100" dirty="0">
                          <a:effectLst/>
                          <a:latin typeface="Calibri "/>
                          <a:ea typeface="Calibri" panose="020F0502020204030204" pitchFamily="34" charset="0"/>
                          <a:cs typeface="Times New Roman" pitchFamily="18" charset="0"/>
                        </a:rPr>
                        <a:t>CHV</a:t>
                      </a:r>
                      <a:r>
                        <a:rPr lang="es-CL" sz="2000" b="0" i="1" kern="100" dirty="0">
                          <a:effectLst/>
                          <a:latin typeface="Calibri "/>
                          <a:ea typeface="Calibri" panose="020F0502020204030204" pitchFamily="34" charset="0"/>
                          <a:cs typeface="Times New Roman" pitchFamily="18" charset="0"/>
                        </a:rPr>
                        <a:t>: </a:t>
                      </a:r>
                    </a:p>
                    <a:p>
                      <a:pPr algn="just"/>
                      <a:r>
                        <a:rPr lang="es-MX" sz="2000" b="0" i="1" u="none" strike="noStrike" baseline="0" dirty="0">
                          <a:latin typeface="Calibri "/>
                        </a:rPr>
                        <a:t>“El derecho a vivir en un </a:t>
                      </a:r>
                      <a:r>
                        <a:rPr lang="es-MX" sz="2000" b="0" i="1" u="none" strike="noStrike" baseline="0" dirty="0">
                          <a:solidFill>
                            <a:srgbClr val="FF0000"/>
                          </a:solidFill>
                          <a:latin typeface="Calibri "/>
                        </a:rPr>
                        <a:t>medio ambiente libre de contaminación, equilibrado y </a:t>
                      </a:r>
                      <a:r>
                        <a:rPr lang="es-CL" sz="2000" b="0" i="1" u="none" strike="noStrike" baseline="0" dirty="0">
                          <a:solidFill>
                            <a:srgbClr val="FF0000"/>
                          </a:solidFill>
                          <a:latin typeface="Calibri "/>
                        </a:rPr>
                        <a:t>compatible con el desarrollo</a:t>
                      </a:r>
                      <a:r>
                        <a:rPr lang="es-CL" sz="2000" b="0" i="1" u="none" strike="noStrike" baseline="0" dirty="0">
                          <a:latin typeface="Calibri "/>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73192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a:ea typeface="+mn-ea"/>
              <a:cs typeface="+mn-cs"/>
            </a:endParaRPr>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0731" y="85706"/>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3089565" y="-68680"/>
            <a:ext cx="7816892" cy="156966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2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Aplicación de la Sustentabilidad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2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 Nivel Constitucional: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2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Tensiones entre garantías</a:t>
            </a:r>
          </a:p>
        </p:txBody>
      </p:sp>
      <p:sp>
        <p:nvSpPr>
          <p:cNvPr id="102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19" name="18 CuadroTexto"/>
          <p:cNvSpPr txBox="1"/>
          <p:nvPr/>
        </p:nvSpPr>
        <p:spPr>
          <a:xfrm>
            <a:off x="1562100" y="5841305"/>
            <a:ext cx="9829800" cy="646331"/>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8" name="7 Tabla"/>
          <p:cNvGraphicFramePr>
            <a:graphicFrameLocks noGrp="1"/>
          </p:cNvGraphicFramePr>
          <p:nvPr>
            <p:extLst>
              <p:ext uri="{D42A27DB-BD31-4B8C-83A1-F6EECF244321}">
                <p14:modId xmlns:p14="http://schemas.microsoft.com/office/powerpoint/2010/main" val="1960632204"/>
              </p:ext>
            </p:extLst>
          </p:nvPr>
        </p:nvGraphicFramePr>
        <p:xfrm>
          <a:off x="279400" y="1500980"/>
          <a:ext cx="11747500" cy="2370074"/>
        </p:xfrm>
        <a:graphic>
          <a:graphicData uri="http://schemas.openxmlformats.org/drawingml/2006/table">
            <a:tbl>
              <a:tblPr/>
              <a:tblGrid>
                <a:gridCol w="5652851">
                  <a:extLst>
                    <a:ext uri="{9D8B030D-6E8A-4147-A177-3AD203B41FA5}">
                      <a16:colId xmlns:a16="http://schemas.microsoft.com/office/drawing/2014/main" val="20000"/>
                    </a:ext>
                  </a:extLst>
                </a:gridCol>
                <a:gridCol w="6094649">
                  <a:extLst>
                    <a:ext uri="{9D8B030D-6E8A-4147-A177-3AD203B41FA5}">
                      <a16:colId xmlns:a16="http://schemas.microsoft.com/office/drawing/2014/main" val="20001"/>
                    </a:ext>
                  </a:extLst>
                </a:gridCol>
              </a:tblGrid>
              <a:tr h="2204746">
                <a:tc>
                  <a:txBody>
                    <a:bodyPr/>
                    <a:lstStyle/>
                    <a:p>
                      <a:pPr marL="228600" indent="-228600" algn="just">
                        <a:lnSpc>
                          <a:spcPct val="107000"/>
                        </a:lnSpc>
                        <a:spcAft>
                          <a:spcPts val="800"/>
                        </a:spcAft>
                        <a:buAutoNum type="alphaLcParenR"/>
                      </a:pPr>
                      <a:r>
                        <a:rPr lang="es-CL" sz="2000" b="0" kern="100" dirty="0">
                          <a:latin typeface="Calibri "/>
                          <a:ea typeface="Times New Roman"/>
                          <a:cs typeface="Times New Roman" pitchFamily="18" charset="0"/>
                        </a:rPr>
                        <a:t>Es deber del Estado velar porque este derecho no sea afectado y tutelar la </a:t>
                      </a:r>
                      <a:r>
                        <a:rPr lang="es-CL" sz="2000" b="1" kern="100" dirty="0">
                          <a:latin typeface="Calibri "/>
                          <a:ea typeface="Times New Roman"/>
                          <a:cs typeface="Times New Roman" pitchFamily="18" charset="0"/>
                        </a:rPr>
                        <a:t>preservación </a:t>
                      </a:r>
                      <a:r>
                        <a:rPr lang="es-CL" sz="2000" b="0" kern="100" dirty="0">
                          <a:latin typeface="Calibri "/>
                          <a:ea typeface="Times New Roman"/>
                          <a:cs typeface="Times New Roman" pitchFamily="18" charset="0"/>
                        </a:rPr>
                        <a:t>de la naturaleza y su biodiversidad.</a:t>
                      </a:r>
                    </a:p>
                    <a:p>
                      <a:pPr marL="228600" indent="-228600" algn="just">
                        <a:lnSpc>
                          <a:spcPct val="107000"/>
                        </a:lnSpc>
                        <a:spcAft>
                          <a:spcPts val="800"/>
                        </a:spcAft>
                        <a:buAutoNum type="alphaLcParenR"/>
                      </a:pPr>
                      <a:r>
                        <a:rPr lang="es-CL" sz="2000" b="1" kern="1200" dirty="0">
                          <a:solidFill>
                            <a:schemeClr val="tx1"/>
                          </a:solidFill>
                          <a:latin typeface="Calibri "/>
                          <a:ea typeface="+mn-ea"/>
                          <a:cs typeface="Times New Roman" pitchFamily="18" charset="0"/>
                        </a:rPr>
                        <a:t>De acuerdo a la ley</a:t>
                      </a:r>
                      <a:r>
                        <a:rPr lang="es-CL" sz="2000" b="0" kern="1200" dirty="0">
                          <a:solidFill>
                            <a:schemeClr val="tx1"/>
                          </a:solidFill>
                          <a:latin typeface="Calibri "/>
                          <a:ea typeface="+mn-ea"/>
                          <a:cs typeface="Times New Roman" pitchFamily="18" charset="0"/>
                        </a:rPr>
                        <a:t>, se podrán establecer </a:t>
                      </a:r>
                      <a:r>
                        <a:rPr lang="es-CL" sz="2000" b="1" kern="1200" dirty="0">
                          <a:solidFill>
                            <a:srgbClr val="FF0000"/>
                          </a:solidFill>
                          <a:latin typeface="Calibri "/>
                          <a:ea typeface="+mn-ea"/>
                          <a:cs typeface="Times New Roman" pitchFamily="18" charset="0"/>
                        </a:rPr>
                        <a:t>restricciones específicas </a:t>
                      </a:r>
                      <a:r>
                        <a:rPr lang="es-CL" sz="2000" b="1" kern="1200" dirty="0">
                          <a:solidFill>
                            <a:schemeClr val="tx1"/>
                          </a:solidFill>
                          <a:latin typeface="Calibri "/>
                          <a:ea typeface="+mn-ea"/>
                          <a:cs typeface="Times New Roman" pitchFamily="18" charset="0"/>
                        </a:rPr>
                        <a:t>al ejercicio de determinados derechos o libertades para proteger el medio ambiente</a:t>
                      </a:r>
                      <a:r>
                        <a:rPr lang="es-CL" sz="2000" b="0" kern="1200" dirty="0">
                          <a:solidFill>
                            <a:schemeClr val="tx1"/>
                          </a:solidFill>
                          <a:latin typeface="Calibri "/>
                          <a:ea typeface="+mn-ea"/>
                          <a:cs typeface="Times New Roman" pitchFamily="18" charset="0"/>
                        </a:rPr>
                        <a:t>.</a:t>
                      </a:r>
                      <a:endParaRPr lang="es-ES" sz="2000" b="0"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just">
                        <a:lnSpc>
                          <a:spcPct val="107000"/>
                        </a:lnSpc>
                        <a:spcAft>
                          <a:spcPts val="800"/>
                        </a:spcAft>
                        <a:buNone/>
                      </a:pPr>
                      <a:r>
                        <a:rPr lang="es-ES" sz="2000" u="sng" kern="100" dirty="0">
                          <a:latin typeface="Calibri "/>
                          <a:ea typeface="Calibri"/>
                          <a:cs typeface="Times New Roman" pitchFamily="18" charset="0"/>
                        </a:rPr>
                        <a:t>CHV</a:t>
                      </a:r>
                      <a:r>
                        <a:rPr lang="es-ES" sz="2000" kern="100" dirty="0">
                          <a:latin typeface="Calibri "/>
                          <a:ea typeface="Calibri"/>
                          <a:cs typeface="Times New Roman" pitchFamily="18" charset="0"/>
                        </a:rPr>
                        <a:t>: “preservación” por “conservación”.</a:t>
                      </a:r>
                    </a:p>
                    <a:p>
                      <a:pPr marL="0" indent="0" algn="just">
                        <a:lnSpc>
                          <a:spcPct val="107000"/>
                        </a:lnSpc>
                        <a:spcAft>
                          <a:spcPts val="800"/>
                        </a:spcAft>
                        <a:buNone/>
                      </a:pPr>
                      <a:r>
                        <a:rPr lang="es-ES" sz="2000" u="sng" kern="100" dirty="0">
                          <a:latin typeface="Calibri "/>
                          <a:ea typeface="Calibri"/>
                          <a:cs typeface="Times New Roman" pitchFamily="18" charset="0"/>
                        </a:rPr>
                        <a:t>PR / CHV</a:t>
                      </a:r>
                      <a:r>
                        <a:rPr lang="es-ES" sz="2000" kern="100" dirty="0">
                          <a:latin typeface="Calibri "/>
                          <a:ea typeface="Calibri"/>
                          <a:cs typeface="Times New Roman" pitchFamily="18" charset="0"/>
                        </a:rPr>
                        <a:t>: “De acuerdo a la ley” por “Solo la ley podrá”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5" name="7 Tabla">
            <a:extLst>
              <a:ext uri="{FF2B5EF4-FFF2-40B4-BE49-F238E27FC236}">
                <a16:creationId xmlns:a16="http://schemas.microsoft.com/office/drawing/2014/main" id="{693F2E07-14F9-B31A-312A-F87D6C3D766E}"/>
              </a:ext>
            </a:extLst>
          </p:cNvPr>
          <p:cNvGraphicFramePr>
            <a:graphicFrameLocks noGrp="1"/>
          </p:cNvGraphicFramePr>
          <p:nvPr>
            <p:extLst>
              <p:ext uri="{D42A27DB-BD31-4B8C-83A1-F6EECF244321}">
                <p14:modId xmlns:p14="http://schemas.microsoft.com/office/powerpoint/2010/main" val="3831854185"/>
              </p:ext>
            </p:extLst>
          </p:nvPr>
        </p:nvGraphicFramePr>
        <p:xfrm>
          <a:off x="279400" y="4123008"/>
          <a:ext cx="11747500" cy="2594610"/>
        </p:xfrm>
        <a:graphic>
          <a:graphicData uri="http://schemas.openxmlformats.org/drawingml/2006/table">
            <a:tbl>
              <a:tblPr/>
              <a:tblGrid>
                <a:gridCol w="5713329">
                  <a:extLst>
                    <a:ext uri="{9D8B030D-6E8A-4147-A177-3AD203B41FA5}">
                      <a16:colId xmlns:a16="http://schemas.microsoft.com/office/drawing/2014/main" val="20000"/>
                    </a:ext>
                  </a:extLst>
                </a:gridCol>
                <a:gridCol w="6034171">
                  <a:extLst>
                    <a:ext uri="{9D8B030D-6E8A-4147-A177-3AD203B41FA5}">
                      <a16:colId xmlns:a16="http://schemas.microsoft.com/office/drawing/2014/main" val="20001"/>
                    </a:ext>
                  </a:extLst>
                </a:gridCol>
              </a:tblGrid>
              <a:tr h="2028283">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es-CL" sz="2000" b="1" i="0" u="none" strike="noStrike" kern="100" cap="none" spc="0" normalizeH="0" baseline="0" noProof="0" dirty="0">
                          <a:ln>
                            <a:noFill/>
                          </a:ln>
                          <a:solidFill>
                            <a:prstClr val="black"/>
                          </a:solidFill>
                          <a:effectLst/>
                          <a:uLnTx/>
                          <a:uFillTx/>
                          <a:latin typeface="Calibri "/>
                          <a:ea typeface="Times New Roman"/>
                          <a:cs typeface="Times New Roman"/>
                        </a:rPr>
                        <a:t>Art. 16 numeral 34 (Propiedad) </a:t>
                      </a:r>
                      <a:r>
                        <a:rPr kumimoji="0" lang="es-CL" sz="2000" b="0" i="0" u="none" strike="noStrike" kern="100" cap="none" spc="0" normalizeH="0" baseline="0" noProof="0" dirty="0">
                          <a:ln>
                            <a:noFill/>
                          </a:ln>
                          <a:solidFill>
                            <a:prstClr val="black"/>
                          </a:solidFill>
                          <a:effectLst/>
                          <a:uLnTx/>
                          <a:uFillTx/>
                          <a:latin typeface="Calibri "/>
                          <a:ea typeface="Times New Roman"/>
                          <a:cs typeface="Times New Roman"/>
                        </a:rPr>
                        <a:t>a) Sólo la ley puede establecer el modo de adquirir la propiedad, de usar, gozar y disponer de ella y las </a:t>
                      </a:r>
                      <a:r>
                        <a:rPr kumimoji="0" lang="es-CL" sz="2000" b="0" i="0" u="none" strike="noStrike" kern="100" cap="none" spc="0" normalizeH="0" baseline="0" noProof="0" dirty="0">
                          <a:ln>
                            <a:noFill/>
                          </a:ln>
                          <a:solidFill>
                            <a:srgbClr val="FF0000"/>
                          </a:solidFill>
                          <a:effectLst/>
                          <a:uLnTx/>
                          <a:uFillTx/>
                          <a:latin typeface="Calibri "/>
                          <a:ea typeface="Times New Roman"/>
                          <a:cs typeface="Times New Roman"/>
                        </a:rPr>
                        <a:t>limitaciones</a:t>
                      </a:r>
                      <a:r>
                        <a:rPr kumimoji="0" lang="es-CL" sz="2000" b="0" i="0" u="none" strike="noStrike" kern="100" cap="none" spc="0" normalizeH="0" baseline="0" noProof="0" dirty="0">
                          <a:ln>
                            <a:noFill/>
                          </a:ln>
                          <a:solidFill>
                            <a:prstClr val="black"/>
                          </a:solidFill>
                          <a:effectLst/>
                          <a:uLnTx/>
                          <a:uFillTx/>
                          <a:latin typeface="Calibri "/>
                          <a:ea typeface="Times New Roman"/>
                          <a:cs typeface="Times New Roman"/>
                        </a:rPr>
                        <a:t> y obligaciones que deriven de su </a:t>
                      </a:r>
                      <a:r>
                        <a:rPr kumimoji="0" lang="es-CL" sz="2000" b="1" i="0" u="none" strike="noStrike" kern="100" cap="none" spc="0" normalizeH="0" baseline="0" noProof="0" dirty="0">
                          <a:ln>
                            <a:noFill/>
                          </a:ln>
                          <a:solidFill>
                            <a:prstClr val="black"/>
                          </a:solidFill>
                          <a:effectLst/>
                          <a:uLnTx/>
                          <a:uFillTx/>
                          <a:latin typeface="Calibri "/>
                          <a:ea typeface="Times New Roman"/>
                          <a:cs typeface="Times New Roman"/>
                        </a:rPr>
                        <a:t>función social</a:t>
                      </a:r>
                      <a:r>
                        <a:rPr kumimoji="0" lang="es-CL" sz="2000" b="0" i="0" u="none" strike="noStrike" kern="100" cap="none" spc="0" normalizeH="0" baseline="0" noProof="0" dirty="0">
                          <a:ln>
                            <a:noFill/>
                          </a:ln>
                          <a:solidFill>
                            <a:prstClr val="black"/>
                          </a:solidFill>
                          <a:effectLst/>
                          <a:uLnTx/>
                          <a:uFillTx/>
                          <a:latin typeface="Calibri "/>
                          <a:ea typeface="Times New Roman"/>
                          <a:cs typeface="Times New Roman"/>
                        </a:rPr>
                        <a:t>. Esta comprende cuanto exijan los intereses generales y la seguridad de la Nación, la utilidad y la salubridad pública, </a:t>
                      </a:r>
                      <a:r>
                        <a:rPr kumimoji="0" lang="es-CL" sz="2000" b="1" i="0" u="none" strike="noStrike" kern="100" cap="none" spc="0" normalizeH="0" baseline="0" noProof="0" dirty="0">
                          <a:ln>
                            <a:noFill/>
                          </a:ln>
                          <a:solidFill>
                            <a:prstClr val="black"/>
                          </a:solidFill>
                          <a:effectLst/>
                          <a:uLnTx/>
                          <a:uFillTx/>
                          <a:latin typeface="Calibri "/>
                          <a:ea typeface="Times New Roman"/>
                          <a:cs typeface="Times New Roman"/>
                        </a:rPr>
                        <a:t>la conservación del patrimonio ambiental y el desarrollo sostenible</a:t>
                      </a:r>
                      <a:r>
                        <a:rPr kumimoji="0" lang="es-CL" sz="2000" b="0" i="0" u="none" strike="noStrike" kern="100" cap="none" spc="0" normalizeH="0" baseline="0" noProof="0" dirty="0">
                          <a:ln>
                            <a:noFill/>
                          </a:ln>
                          <a:solidFill>
                            <a:prstClr val="black"/>
                          </a:solidFill>
                          <a:effectLst/>
                          <a:uLnTx/>
                          <a:uFillTx/>
                          <a:latin typeface="Calibri "/>
                          <a:ea typeface="Times New Roman"/>
                          <a:cs typeface="Times New Roman"/>
                        </a:rPr>
                        <a:t>.</a:t>
                      </a:r>
                      <a:endParaRPr kumimoji="0" lang="es-ES" sz="2000" b="0" i="0" u="none" strike="noStrike" kern="100" cap="none" spc="0" normalizeH="0" baseline="0" noProof="0" dirty="0">
                        <a:ln>
                          <a:noFill/>
                        </a:ln>
                        <a:solidFill>
                          <a:prstClr val="black"/>
                        </a:solidFill>
                        <a:effectLst/>
                        <a:uLnTx/>
                        <a:uFillTx/>
                        <a:latin typeface="Calibri "/>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s-ES" sz="2000" u="sng" kern="100" dirty="0">
                          <a:latin typeface="Calibri "/>
                          <a:ea typeface="Calibri"/>
                          <a:cs typeface="Times New Roman" pitchFamily="18" charset="0"/>
                        </a:rPr>
                        <a:t>CHV</a:t>
                      </a:r>
                      <a:r>
                        <a:rPr lang="es-ES" sz="2000" kern="100" dirty="0">
                          <a:latin typeface="Calibri "/>
                          <a:ea typeface="Calibri"/>
                          <a:cs typeface="Times New Roman" pitchFamily="18" charset="0"/>
                        </a:rPr>
                        <a:t>: </a:t>
                      </a:r>
                      <a:r>
                        <a:rPr lang="es-MX" sz="2000" b="0" i="0" u="none" strike="noStrike" baseline="0" dirty="0">
                          <a:latin typeface="Calibri "/>
                        </a:rPr>
                        <a:t>“</a:t>
                      </a:r>
                      <a:r>
                        <a:rPr lang="es-MX" sz="2000" b="0" i="1" u="none" strike="noStrike" baseline="0" dirty="0">
                          <a:latin typeface="Calibri "/>
                        </a:rPr>
                        <a:t>la conservación del patrimonio ambiental y el desarrollo sostenible</a:t>
                      </a:r>
                      <a:r>
                        <a:rPr lang="es-MX" sz="2000" b="0" i="0" u="none" strike="noStrike" baseline="0" dirty="0">
                          <a:latin typeface="Calibri "/>
                        </a:rPr>
                        <a:t>” por “</a:t>
                      </a:r>
                      <a:r>
                        <a:rPr lang="es-MX" sz="2000" b="0" i="1" u="none" strike="noStrike" baseline="0" dirty="0">
                          <a:latin typeface="Calibri "/>
                        </a:rPr>
                        <a:t>y la </a:t>
                      </a:r>
                      <a:r>
                        <a:rPr lang="es-CL" sz="2000" b="0" i="1" u="none" strike="noStrike" baseline="0" dirty="0">
                          <a:latin typeface="Calibri "/>
                        </a:rPr>
                        <a:t>conservación del patrimonio ambiental</a:t>
                      </a:r>
                      <a:r>
                        <a:rPr lang="es-CL" sz="2000" b="0" i="0" u="none" strike="noStrike" baseline="0" dirty="0">
                          <a:latin typeface="Calibri "/>
                        </a:rPr>
                        <a:t>”.</a:t>
                      </a:r>
                    </a:p>
                    <a:p>
                      <a:pPr algn="just"/>
                      <a:endParaRPr lang="es-CL" sz="2000" b="0" i="0" u="none" strike="noStrike" kern="100" baseline="0" dirty="0">
                        <a:latin typeface="Calibri "/>
                        <a:ea typeface="Calibri"/>
                        <a:cs typeface="Times New Roman" pitchFamily="18" charset="0"/>
                      </a:endParaRPr>
                    </a:p>
                    <a:p>
                      <a:pPr algn="just"/>
                      <a:r>
                        <a:rPr lang="es-CL" sz="2000" b="0" i="0" u="sng" strike="noStrike" kern="100" baseline="0" dirty="0">
                          <a:latin typeface="Calibri "/>
                          <a:ea typeface="Calibri"/>
                          <a:cs typeface="Times New Roman" pitchFamily="18" charset="0"/>
                        </a:rPr>
                        <a:t>PR</a:t>
                      </a:r>
                      <a:r>
                        <a:rPr lang="es-CL" sz="2000" b="0" i="0" u="none" strike="noStrike" kern="100" baseline="0" dirty="0">
                          <a:latin typeface="Calibri "/>
                          <a:ea typeface="Calibri"/>
                          <a:cs typeface="Times New Roman" pitchFamily="18" charset="0"/>
                        </a:rPr>
                        <a:t>: </a:t>
                      </a:r>
                      <a:r>
                        <a:rPr lang="es-CL" sz="2000" b="0" i="0" u="none" strike="noStrike" baseline="0" dirty="0">
                          <a:latin typeface="Calibri "/>
                        </a:rPr>
                        <a:t>“</a:t>
                      </a:r>
                      <a:r>
                        <a:rPr lang="es-CL" sz="2000" b="0" i="1" u="none" strike="noStrike" baseline="0" dirty="0">
                          <a:latin typeface="Calibri "/>
                        </a:rPr>
                        <a:t>y el </a:t>
                      </a:r>
                      <a:r>
                        <a:rPr lang="es-MX" sz="2000" b="0" i="1" u="none" strike="noStrike" baseline="0" dirty="0">
                          <a:latin typeface="Calibri "/>
                        </a:rPr>
                        <a:t>desarrollo sostenible</a:t>
                      </a:r>
                      <a:r>
                        <a:rPr lang="es-MX" sz="2000" b="0" i="0" u="none" strike="noStrike" baseline="0" dirty="0">
                          <a:latin typeface="Calibri "/>
                        </a:rPr>
                        <a:t>”, por “</a:t>
                      </a:r>
                      <a:r>
                        <a:rPr lang="es-MX" sz="2000" b="0" i="1" u="none" strike="noStrike" baseline="0" dirty="0">
                          <a:latin typeface="Calibri "/>
                        </a:rPr>
                        <a:t>y la sustentabilidad”.</a:t>
                      </a:r>
                      <a:endParaRPr lang="es-ES" sz="2000" i="1" kern="100" dirty="0">
                        <a:latin typeface="Calibri "/>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456093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36B9654-E807-4830-E502-E47D65C8732D}"/>
              </a:ext>
            </a:extLst>
          </p:cNvPr>
          <p:cNvSpPr/>
          <p:nvPr/>
        </p:nvSpPr>
        <p:spPr>
          <a:xfrm>
            <a:off x="0" y="1899920"/>
            <a:ext cx="12192000" cy="2545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a:ea typeface="+mn-ea"/>
              <a:cs typeface="+mn-cs"/>
            </a:endParaRPr>
          </a:p>
        </p:txBody>
      </p:sp>
      <p:pic>
        <p:nvPicPr>
          <p:cNvPr id="3" name="Gráfico 2">
            <a:extLst>
              <a:ext uri="{FF2B5EF4-FFF2-40B4-BE49-F238E27FC236}">
                <a16:creationId xmlns:a16="http://schemas.microsoft.com/office/drawing/2014/main" id="{73455462-6CAB-A2FA-B9CE-225AD595E6A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70560" y="2503000"/>
            <a:ext cx="2361851" cy="1338919"/>
          </a:xfrm>
          <a:prstGeom prst="rect">
            <a:avLst/>
          </a:prstGeom>
        </p:spPr>
      </p:pic>
      <p:sp>
        <p:nvSpPr>
          <p:cNvPr id="4" name="Rectángulo 3">
            <a:extLst>
              <a:ext uri="{FF2B5EF4-FFF2-40B4-BE49-F238E27FC236}">
                <a16:creationId xmlns:a16="http://schemas.microsoft.com/office/drawing/2014/main" id="{7A2D4E1C-078D-995A-03AB-D7A3A3490610}"/>
              </a:ext>
            </a:extLst>
          </p:cNvPr>
          <p:cNvSpPr/>
          <p:nvPr/>
        </p:nvSpPr>
        <p:spPr>
          <a:xfrm>
            <a:off x="3702291" y="2503000"/>
            <a:ext cx="7819834" cy="2215991"/>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5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Capítulo XIII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24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Protección del medio ambiente, sostenibilidad y desarrollo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24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PR: “</a:t>
            </a:r>
            <a:r>
              <a:rPr kumimoji="0" lang="es-CL" sz="2400" b="1" i="1"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Medio Ambiente, Sustentabilidad y Desarrollo</a:t>
            </a:r>
            <a:r>
              <a:rPr kumimoji="0" lang="es-CL" sz="24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rPr>
              <a:t>”</a:t>
            </a:r>
            <a:endParaRPr kumimoji="0" lang="es-CL" sz="2400" b="0"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45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861007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F3737712-A26E-9DCC-A02C-54F1007CF3A9}"/>
              </a:ext>
            </a:extLst>
          </p:cNvPr>
          <p:cNvSpPr/>
          <p:nvPr/>
        </p:nvSpPr>
        <p:spPr>
          <a:xfrm>
            <a:off x="0" y="0"/>
            <a:ext cx="12192000" cy="14020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a:ea typeface="+mn-ea"/>
              <a:cs typeface="+mn-cs"/>
            </a:endParaRPr>
          </a:p>
        </p:txBody>
      </p:sp>
      <p:pic>
        <p:nvPicPr>
          <p:cNvPr id="6" name="Gráfico 5">
            <a:extLst>
              <a:ext uri="{FF2B5EF4-FFF2-40B4-BE49-F238E27FC236}">
                <a16:creationId xmlns:a16="http://schemas.microsoft.com/office/drawing/2014/main" id="{B6CA8B0F-EB76-44F3-40CE-284DE0C92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0731" y="85706"/>
            <a:ext cx="1952309" cy="1130285"/>
          </a:xfrm>
          <a:prstGeom prst="rect">
            <a:avLst/>
          </a:prstGeom>
        </p:spPr>
      </p:pic>
      <p:sp>
        <p:nvSpPr>
          <p:cNvPr id="3" name="Rectángulo 2">
            <a:extLst>
              <a:ext uri="{FF2B5EF4-FFF2-40B4-BE49-F238E27FC236}">
                <a16:creationId xmlns:a16="http://schemas.microsoft.com/office/drawing/2014/main" id="{3D61FB7E-8577-3D9E-2EF5-D2344694DE97}"/>
              </a:ext>
            </a:extLst>
          </p:cNvPr>
          <p:cNvSpPr/>
          <p:nvPr/>
        </p:nvSpPr>
        <p:spPr>
          <a:xfrm>
            <a:off x="3273551" y="397897"/>
            <a:ext cx="6160661" cy="707886"/>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small" spc="0" normalizeH="0" baseline="0" noProof="0" dirty="0">
                <a:ln w="0"/>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Criterios Capítulo XIII</a:t>
            </a:r>
          </a:p>
        </p:txBody>
      </p:sp>
      <p:sp>
        <p:nvSpPr>
          <p:cNvPr id="1025"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19" name="18 CuadroTexto"/>
          <p:cNvSpPr txBox="1"/>
          <p:nvPr/>
        </p:nvSpPr>
        <p:spPr>
          <a:xfrm>
            <a:off x="250537" y="1215991"/>
            <a:ext cx="11775208" cy="5632311"/>
          </a:xfrm>
          <a:prstGeom prst="rect">
            <a:avLst/>
          </a:prstGeom>
          <a:noFill/>
        </p:spPr>
        <p:txBody>
          <a:bodyPr wrap="square" rtlCol="0">
            <a:spAutoFit/>
          </a:bodyPr>
          <a:lstStyle/>
          <a:p>
            <a:pPr marL="342900" marR="0" lvl="0" indent="-342900" algn="ctr" defTabSz="914400" rtl="0" eaLnBrk="1" fontAlgn="auto" latinLnBrk="0" hangingPunct="1">
              <a:lnSpc>
                <a:spcPct val="100000"/>
              </a:lnSpc>
              <a:spcBef>
                <a:spcPts val="0"/>
              </a:spcBef>
              <a:spcAft>
                <a:spcPts val="0"/>
              </a:spcAft>
              <a:buClrTx/>
              <a:buSzTx/>
              <a:buFontTx/>
              <a:buAutoNum type="arabicPeriod"/>
              <a:tabLst/>
              <a:defRPr/>
            </a:pPr>
            <a:endParaRPr kumimoji="0" lang="es-E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s-ES" sz="2400" dirty="0">
                <a:solidFill>
                  <a:prstClr val="black"/>
                </a:solidFill>
                <a:latin typeface="Times New Roman" pitchFamily="18" charset="0"/>
                <a:cs typeface="Times New Roman" pitchFamily="18" charset="0"/>
              </a:rPr>
              <a:t>¿Por qué un Capítulo XIII? Sigue siendo de rango constitucional: efectividad y certeza.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2400" dirty="0">
              <a:solidFill>
                <a:prstClr val="black"/>
              </a:solidFill>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2400" dirty="0">
                <a:solidFill>
                  <a:prstClr val="black"/>
                </a:solidFill>
                <a:latin typeface="Times New Roman" pitchFamily="18" charset="0"/>
                <a:cs typeface="Times New Roman" pitchFamily="18" charset="0"/>
              </a:rPr>
              <a:t>2</a:t>
            </a:r>
            <a:r>
              <a:rPr kumimoji="0" lang="es-E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lang="es-ES" sz="2400" dirty="0">
                <a:solidFill>
                  <a:prstClr val="black"/>
                </a:solidFill>
                <a:latin typeface="Times New Roman" pitchFamily="18" charset="0"/>
                <a:cs typeface="Times New Roman" pitchFamily="18" charset="0"/>
              </a:rPr>
              <a:t>C</a:t>
            </a:r>
            <a:r>
              <a:rPr kumimoji="0" lang="es-ES" sz="24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oherencia</a:t>
            </a:r>
            <a:r>
              <a:rPr kumimoji="0" lang="es-E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con los Fundamentos / Deberes / Garantías.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r>
              <a:rPr lang="es-ES" sz="2400" dirty="0">
                <a:solidFill>
                  <a:prstClr val="black"/>
                </a:solidFill>
                <a:latin typeface="Times New Roman" pitchFamily="18" charset="0"/>
                <a:cs typeface="Times New Roman" pitchFamily="18" charset="0"/>
              </a:rPr>
              <a:t>3. Adecuada sistematización y lógica interna:</a:t>
            </a:r>
          </a:p>
          <a:p>
            <a:endParaRPr lang="es-ES" sz="2400" dirty="0">
              <a:solidFill>
                <a:prstClr val="black"/>
              </a:solidFill>
              <a:latin typeface="Times New Roman" pitchFamily="18" charset="0"/>
              <a:cs typeface="Times New Roman" pitchFamily="18" charset="0"/>
            </a:endParaRPr>
          </a:p>
          <a:p>
            <a:pPr marL="514350" indent="-514350">
              <a:buAutoNum type="romanLcParenBoth"/>
            </a:pPr>
            <a:r>
              <a:rPr lang="es-ES" sz="2400" dirty="0">
                <a:solidFill>
                  <a:prstClr val="black"/>
                </a:solidFill>
                <a:latin typeface="Times New Roman" pitchFamily="18" charset="0"/>
                <a:cs typeface="Times New Roman" pitchFamily="18" charset="0"/>
              </a:rPr>
              <a:t>Artículo introductorio;</a:t>
            </a:r>
          </a:p>
          <a:p>
            <a:pPr marL="514350" indent="-514350">
              <a:buAutoNum type="romanLcParenBoth"/>
            </a:pPr>
            <a:r>
              <a:rPr lang="es-ES" sz="2400" dirty="0">
                <a:solidFill>
                  <a:prstClr val="black"/>
                </a:solidFill>
                <a:latin typeface="Times New Roman" pitchFamily="18" charset="0"/>
                <a:cs typeface="Times New Roman" pitchFamily="18" charset="0"/>
              </a:rPr>
              <a:t>Aplicación y definición del principio de sustentabilidad como principio articulador constitucional;</a:t>
            </a:r>
          </a:p>
          <a:p>
            <a:pPr marL="514350" indent="-514350">
              <a:buAutoNum type="romanLcParenBoth"/>
            </a:pPr>
            <a:r>
              <a:rPr lang="es-ES" sz="2400" dirty="0">
                <a:solidFill>
                  <a:prstClr val="black"/>
                </a:solidFill>
                <a:latin typeface="Times New Roman" pitchFamily="18" charset="0"/>
                <a:cs typeface="Times New Roman" pitchFamily="18" charset="0"/>
              </a:rPr>
              <a:t>Explicación de otros principios con certeza jurídica: acceso a información; acceso a la justicia y participación;</a:t>
            </a:r>
          </a:p>
          <a:p>
            <a:pPr marL="514350" indent="-514350">
              <a:buAutoNum type="romanLcParenBoth"/>
            </a:pPr>
            <a:r>
              <a:rPr lang="es-ES" sz="2400" dirty="0">
                <a:solidFill>
                  <a:prstClr val="black"/>
                </a:solidFill>
                <a:latin typeface="Times New Roman" pitchFamily="18" charset="0"/>
                <a:cs typeface="Times New Roman" pitchFamily="18" charset="0"/>
              </a:rPr>
              <a:t>Institucionalidad, y</a:t>
            </a:r>
          </a:p>
          <a:p>
            <a:pPr marL="514350" indent="-514350">
              <a:buAutoNum type="romanLcParenBoth"/>
            </a:pPr>
            <a:r>
              <a:rPr lang="es-ES" sz="2400" dirty="0">
                <a:solidFill>
                  <a:prstClr val="black"/>
                </a:solidFill>
                <a:latin typeface="Times New Roman" pitchFamily="18" charset="0"/>
                <a:cs typeface="Times New Roman" pitchFamily="18" charset="0"/>
              </a:rPr>
              <a:t>Recursos naturales (principio de utilización racional)</a:t>
            </a:r>
          </a:p>
          <a:p>
            <a:endParaRPr lang="es-ES" sz="2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4568176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1978</TotalTime>
  <Words>2763</Words>
  <Application>Microsoft Office PowerPoint</Application>
  <PresentationFormat>Panorámica</PresentationFormat>
  <Paragraphs>241</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Arial</vt:lpstr>
      <vt:lpstr>Calibri</vt:lpstr>
      <vt:lpstr>Calibri </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Pierangela Cervellino</dc:creator>
  <cp:lastModifiedBy>Rodrigo Poblete</cp:lastModifiedBy>
  <cp:revision>58</cp:revision>
  <dcterms:created xsi:type="dcterms:W3CDTF">2022-11-10T13:55:15Z</dcterms:created>
  <dcterms:modified xsi:type="dcterms:W3CDTF">2023-08-09T14:57:47Z</dcterms:modified>
</cp:coreProperties>
</file>