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0" r:id="rId5"/>
    <p:sldId id="259" r:id="rId6"/>
    <p:sldId id="257" r:id="rId7"/>
    <p:sldId id="258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E5B78-5177-2454-82F9-8FCD9BAE7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FC429A-6F2F-F3D5-9C0D-FCDD68895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FE8DA2-70F0-09BB-FF5D-494646241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73B6B-EF13-12C4-813E-633250A4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0DED5E-3331-3D66-D7A4-9F5C2644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1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BB8DC-3491-382C-2FE0-BDA97334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BE9835-D5B4-0BCF-3FA9-524B170A4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D6DF58-B4E7-B343-2C7F-7806DB92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54C906-1CF6-2DF5-F27F-BC9508A4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4DCA99-4DFC-3CFF-FD6C-7C68B497B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5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1430C9-F260-EDB8-3CA1-0BBD3CFFC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20DEEF-6791-7550-30C0-3A6743332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610A53-1D5B-3C16-EA82-5691E1121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8A9FC3-44F7-74A8-2A0B-69B305242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5B6E4-2F28-2586-C583-72366B894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833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DF5FE-A8A1-FB98-F132-6040F7920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5E822D-45D4-31A1-387A-776161714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50576C-29BD-15CF-7649-1239EE2D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7B998-6EDC-7889-A05E-DC283660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AE4609-A55E-4EA3-5203-F974732C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387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67B66-A122-9C2D-ED00-FB6D537E9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B31C18-6BB4-5DFC-72E2-9AF5763124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B9DDAD-77ED-E709-CB84-9E738E5E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6BD01F-BBF7-3E17-144F-89817E6A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5FCB1F-EC41-F7D2-E22A-679CCC119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786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4FF9A-09C8-5BAE-56D4-C45F2D2F3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7E057-C1BE-0640-F355-7954EFCCB1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407266-54F9-295B-FFB1-329C3815C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6595F7-9BB4-9430-14AF-E9890959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809951-45E9-71D6-2040-3CD05AD1B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30C3E8-C9FB-DA88-6C9F-0A1A5376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145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F9905-A934-77A3-371F-144BB379A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D2D5AA-49D8-F885-A11A-ED4FE34A8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8D7E97-A287-3F8F-6FEF-8D658DE21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70093C4-A1E4-82BA-3E05-987682EEA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773227-9A69-2176-7806-DF47C3D748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FC5F6A-6F90-2A41-1AD7-40427F812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3D9A7D-9514-F215-CDA0-E668B3365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F999F7-7073-6E39-686D-75B0B3D1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7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501C93-FD33-1CCA-0BD5-7DB8058D5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99126C-3B4A-9792-FA36-09AC548B8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59C9F5-44F8-603A-880B-2EAB0D5F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344CA0-AA4B-79D1-7247-B9F458899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0553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CC11D16-5A18-2A0E-6A6D-3911E549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F071FC0-A725-3134-BE01-134EC93D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7F7873-A599-C46E-879D-5DCFF45ED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147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25EFF6-8E1C-3057-5F74-82991FD63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6B5AA-5F01-3E7F-4F04-DE6541407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169425-3F10-639A-86CA-C4D6DCD69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F72493-320E-DCA2-FEAC-16505AC5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90F5DF6-B74F-3AB8-97F7-39E30B36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115A32-AC80-8FAA-70E0-742859106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69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BC3FB-E2B3-6B1C-68A3-93362CF10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59511A2-279B-C883-3048-18B2B1580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D614F9-0E53-D4BB-28BC-12E1BCFF5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89D6F0-51C3-F365-096A-630738B4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4C5F3F-13FA-52B2-3B3D-A033734C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3C45DC-8F4A-BCEE-82F1-811E11635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212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29139B6-9786-91E7-5F7B-A7C9ECDDC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77D3ED-2BA3-7085-C297-DA377DEFB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B6CC8-C987-422D-17B5-A5095E9349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A553C-C600-4A50-869E-45E484F94065}" type="datetimeFigureOut">
              <a:rPr lang="es-CL" smtClean="0"/>
              <a:t>09-08-2023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8CF3C9-C7D6-FB21-6343-0C9D6E666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5D07A5-296D-FCE5-0430-4EA0041E2D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A01D-5527-46AA-9959-DB2E2A9D26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2508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63C1F321-BB96-4700-B3CE-1A6156067F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FA1AD64-F15F-417D-956C-B2C211FC90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1" y="0"/>
            <a:ext cx="6064235" cy="6858000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5F3C79B0-E0DE-407E-B550-3FDEB67B00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A1A2DFA8-F321-4204-9B31-A3713BC652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36CAB86B-32DC-EEBF-74FE-D9DD9BD6D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41664"/>
            <a:ext cx="6533163" cy="515680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>
                <a:solidFill>
                  <a:schemeClr val="bg1"/>
                </a:solidFill>
              </a:rPr>
              <a:t>       CONSEJO CONSTITUCIONAL</a:t>
            </a:r>
            <a:br>
              <a:rPr lang="es-ES" sz="4800" dirty="0">
                <a:solidFill>
                  <a:schemeClr val="bg1"/>
                </a:solidFill>
              </a:rPr>
            </a:br>
            <a:r>
              <a:rPr lang="es-ES" sz="4800" dirty="0">
                <a:solidFill>
                  <a:schemeClr val="bg1"/>
                </a:solidFill>
              </a:rPr>
              <a:t/>
            </a:r>
            <a:br>
              <a:rPr lang="es-ES" sz="4800" dirty="0">
                <a:solidFill>
                  <a:schemeClr val="bg1"/>
                </a:solidFill>
              </a:rPr>
            </a:br>
            <a:r>
              <a:rPr lang="es-ES" sz="4800" dirty="0">
                <a:solidFill>
                  <a:schemeClr val="bg1"/>
                </a:solidFill>
              </a:rPr>
              <a:t>Comentarios  enmiendas  derechos laborales</a:t>
            </a:r>
            <a:endParaRPr lang="es-CL" sz="4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8A8174-96C1-0FFA-A46E-E6D058D25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4687" y="841664"/>
            <a:ext cx="4867605" cy="5156800"/>
          </a:xfrm>
        </p:spPr>
        <p:txBody>
          <a:bodyPr anchor="ctr">
            <a:normAutofit/>
          </a:bodyPr>
          <a:lstStyle/>
          <a:p>
            <a:pPr algn="l"/>
            <a:r>
              <a:rPr lang="es-ES" sz="4000" dirty="0">
                <a:solidFill>
                  <a:schemeClr val="tx2"/>
                </a:solidFill>
              </a:rPr>
              <a:t>          </a:t>
            </a:r>
          </a:p>
          <a:p>
            <a:pPr algn="l"/>
            <a:endParaRPr lang="es-ES" sz="4000" dirty="0">
              <a:solidFill>
                <a:schemeClr val="tx2"/>
              </a:solidFill>
            </a:endParaRPr>
          </a:p>
          <a:p>
            <a:pPr algn="l"/>
            <a:endParaRPr lang="es-ES" sz="4000" dirty="0">
              <a:solidFill>
                <a:schemeClr val="tx2"/>
              </a:solidFill>
            </a:endParaRPr>
          </a:p>
          <a:p>
            <a:pPr algn="l"/>
            <a:r>
              <a:rPr lang="es-ES" sz="4000" dirty="0">
                <a:solidFill>
                  <a:schemeClr val="tx2"/>
                </a:solidFill>
              </a:rPr>
              <a:t>                   </a:t>
            </a:r>
            <a:r>
              <a:rPr lang="es-ES" sz="2800" dirty="0">
                <a:solidFill>
                  <a:schemeClr val="tx2"/>
                </a:solidFill>
              </a:rPr>
              <a:t>Zarko Luksic</a:t>
            </a:r>
          </a:p>
          <a:p>
            <a:pPr algn="l"/>
            <a:r>
              <a:rPr lang="es-ES" sz="2800" dirty="0">
                <a:solidFill>
                  <a:schemeClr val="tx2"/>
                </a:solidFill>
              </a:rPr>
              <a:t>                       Profesor UANDES</a:t>
            </a:r>
            <a:endParaRPr lang="es-CL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3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0EED71-81FA-A6B6-0B8B-9170F1AC0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      Cuestiones Previas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446DF6-D29C-3121-7B4A-929D83878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La dictación de una nueva y buena Carta fundamental es una tarea de todos y todas no de algunos.</a:t>
            </a:r>
          </a:p>
          <a:p>
            <a:r>
              <a:rPr lang="es-ES" dirty="0"/>
              <a:t>Es fruto del consenso ciudadano que se expresa a través de la representación de este Consejo.</a:t>
            </a:r>
          </a:p>
          <a:p>
            <a:r>
              <a:rPr lang="es-ES" dirty="0"/>
              <a:t>Aspiro a un texto breve, contundente y más bien general, principios, donde algunas materias deberán desarrollarlas las respectivas leyes que la propia Constitución habilita.</a:t>
            </a:r>
          </a:p>
          <a:p>
            <a:r>
              <a:rPr lang="es-ES" dirty="0"/>
              <a:t>La consagración de ciertos derechos son el acervo de la tradición jurídica chilena y lo que nos muestra el mejor derecho comparado de democracias solidas.</a:t>
            </a:r>
          </a:p>
          <a:p>
            <a:r>
              <a:rPr lang="es-ES" dirty="0"/>
              <a:t>Sería conveniente para el éxito del proceso que muchas de las respuestas en materia laboral quedaran pendientes a resolver en la ley habilitante. </a:t>
            </a:r>
          </a:p>
          <a:p>
            <a:r>
              <a:rPr lang="es-ES" dirty="0"/>
              <a:t>Logre un equilibrio entre peticiones y aspiraciones contrapuestas</a:t>
            </a:r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7468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6CE847-DE29-9FFE-D8EE-6D34CBC3A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F64ACF-8BB4-258A-847D-1A2096744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4"/>
            <a:ext cx="10515600" cy="4968649"/>
          </a:xfrm>
        </p:spPr>
        <p:txBody>
          <a:bodyPr>
            <a:normAutofit/>
          </a:bodyPr>
          <a:lstStyle/>
          <a:p>
            <a:pPr marL="914400" indent="0">
              <a:lnSpc>
                <a:spcPts val="1265"/>
              </a:lnSpc>
              <a:spcBef>
                <a:spcPts val="70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endParaRPr lang="es-CL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0">
              <a:lnSpc>
                <a:spcPts val="1265"/>
              </a:lnSpc>
              <a:spcBef>
                <a:spcPts val="70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r>
              <a:rPr lang="es-CL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constitución </a:t>
            </a: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CL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ebe cumplir tres objetivos:</a:t>
            </a:r>
          </a:p>
          <a:p>
            <a:pPr marL="914400" indent="0">
              <a:lnSpc>
                <a:spcPts val="1265"/>
              </a:lnSpc>
              <a:spcBef>
                <a:spcPts val="70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endParaRPr lang="es-CL" sz="2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0">
              <a:lnSpc>
                <a:spcPts val="1265"/>
              </a:lnSpc>
              <a:spcBef>
                <a:spcPts val="70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r>
              <a:rPr lang="es-CL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satisfaga, en la mayor medida posible, las expectativas de numerosas y muy</a:t>
            </a:r>
          </a:p>
          <a:p>
            <a:pPr marL="914400" indent="0">
              <a:lnSpc>
                <a:spcPts val="1265"/>
              </a:lnSpc>
              <a:spcBef>
                <a:spcPts val="70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r>
              <a:rPr lang="es-CL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diversas</a:t>
            </a:r>
            <a:r>
              <a:rPr lang="es-CL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categorías de personas y grupos políticos;</a:t>
            </a:r>
          </a:p>
          <a:p>
            <a:pPr marL="914400" indent="0">
              <a:lnSpc>
                <a:spcPts val="1265"/>
              </a:lnSpc>
              <a:spcBef>
                <a:spcPts val="70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endParaRPr lang="es-CL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0">
              <a:lnSpc>
                <a:spcPts val="1255"/>
              </a:lnSpc>
              <a:spcBef>
                <a:spcPts val="5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sea suficientemente clara, y técnicamente completa y sólida;</a:t>
            </a:r>
          </a:p>
          <a:p>
            <a:pPr marL="914400" indent="0">
              <a:lnSpc>
                <a:spcPts val="1255"/>
              </a:lnSpc>
              <a:spcBef>
                <a:spcPts val="5"/>
              </a:spcBef>
              <a:spcAft>
                <a:spcPts val="1000"/>
              </a:spcAft>
              <a:buNone/>
              <a:tabLst>
                <a:tab pos="1371600" algn="l"/>
              </a:tabLst>
            </a:pPr>
            <a:endParaRPr lang="es-CL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0">
              <a:lnSpc>
                <a:spcPts val="1265"/>
              </a:lnSpc>
              <a:spcAft>
                <a:spcPts val="1000"/>
              </a:spcAft>
              <a:buNone/>
              <a:tabLst>
                <a:tab pos="1371600" algn="l"/>
              </a:tabLst>
            </a:pP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 sea políticamente viable para que se aplique debidamente y con prontitud tras </a:t>
            </a:r>
          </a:p>
          <a:p>
            <a:pPr marL="914400" indent="0">
              <a:lnSpc>
                <a:spcPts val="1265"/>
              </a:lnSpc>
              <a:spcAft>
                <a:spcPts val="1000"/>
              </a:spcAft>
              <a:buNone/>
              <a:tabLst>
                <a:tab pos="1371600" algn="l"/>
              </a:tabLst>
            </a:pPr>
            <a:r>
              <a:rPr lang="es-CL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su </a:t>
            </a:r>
            <a:r>
              <a:rPr lang="en-CA" sz="2000" spc="-15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adopción</a:t>
            </a:r>
            <a:r>
              <a:rPr lang="en-CA" sz="20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020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80E7F-1861-7A7F-B5B3-8548CE29B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789"/>
          </a:xfrm>
        </p:spPr>
        <p:txBody>
          <a:bodyPr>
            <a:normAutofit fontScale="90000"/>
          </a:bodyPr>
          <a:lstStyle/>
          <a:p>
            <a:r>
              <a:rPr lang="es-ES" dirty="0"/>
              <a:t>                             Trabajo decente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3C2EA1-D375-80FB-3F15-498D189A1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2486"/>
            <a:ext cx="10515600" cy="4794477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Comparto la enmienda que promueve la conciliación en el trabajo y familia. Enmienda número 192/2 De los consejeros Figueroa, Mac-Lean, Medina, Ossandón y </a:t>
            </a:r>
            <a:r>
              <a:rPr lang="es-ES" dirty="0" err="1"/>
              <a:t>Payauna</a:t>
            </a:r>
            <a:r>
              <a:rPr lang="es-ES" dirty="0"/>
              <a:t>. Para agregar un inciso final al numeral 25 del artículo 16, del siguiente tenor: “El Estado promoverá la conciliación de la vida personal, familiar y laboral.”.</a:t>
            </a:r>
          </a:p>
          <a:p>
            <a:r>
              <a:rPr lang="es-ES" dirty="0"/>
              <a:t>190 /2 De las y los consejeros Becker, Cuevas, Gallardo, Hutt y </a:t>
            </a:r>
            <a:r>
              <a:rPr lang="es-ES" dirty="0" err="1"/>
              <a:t>Mangelsdorff</a:t>
            </a:r>
            <a:r>
              <a:rPr lang="es-ES" dirty="0"/>
              <a:t>. Artículo 16, inciso 25, literal nuevo, para agregar, en el inciso 25 del artículo 16, un nuevo literal después del literal b), del siguiente tenor: “El Estado contribuirá al financiamiento e implementación de sala cuna para los beneficiarios que determine la ley, en los términos y condiciones que esta disponga.”</a:t>
            </a:r>
          </a:p>
          <a:p>
            <a:r>
              <a:rPr lang="es-ES" dirty="0"/>
              <a:t>- Enmienda número 185/2, de las y los consejeros Becker, Cuevas, Gallardo, Hutt y </a:t>
            </a:r>
            <a:r>
              <a:rPr lang="es-ES" dirty="0" err="1"/>
              <a:t>Mangelsdorff</a:t>
            </a:r>
            <a:r>
              <a:rPr lang="es-ES" dirty="0"/>
              <a:t>. Para sustituir, en el literal a) del inciso 25 del artículo 16, la expresión “cuanto tal” por “el marco de la relación laboral”.</a:t>
            </a:r>
          </a:p>
          <a:p>
            <a:r>
              <a:rPr lang="es-ES" dirty="0"/>
              <a:t>Y una cuestión formal de agregar una letra d) al último inciso.</a:t>
            </a:r>
          </a:p>
          <a:p>
            <a:endParaRPr lang="es-ES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07384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30342-663C-F9F5-CEDE-CBC88144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         Derecho sindicación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329D5F-4ED4-96AF-DB44-280EB7ABE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Es un derecho que es parte de la libertad de asociación y del principio de subsidiariedad, los tratados internacionales ratificados por Chile y la actual CPR lo reconoce.</a:t>
            </a:r>
          </a:p>
          <a:p>
            <a:r>
              <a:rPr lang="es-ES" dirty="0"/>
              <a:t>El derecho comparado lo reconoce dentro de las libertades que son amparados a través de la acción de protección.</a:t>
            </a:r>
          </a:p>
          <a:p>
            <a:r>
              <a:rPr lang="es-ES" dirty="0"/>
              <a:t>Su estructura interna y su funcionamiento deberán ser democráticos. (Indicación) </a:t>
            </a:r>
          </a:p>
          <a:p>
            <a:r>
              <a:rPr lang="es-ES" dirty="0"/>
              <a:t>Las asociaciones de funcionarios públicos podrían constituirse, pero son entidades muy distintas al sindicato del sector privado. Tienen objetivos y peculiaridades propias. Las mismas peculiaridades debería existir en la negociación colectiva y la huelga.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0623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428964-9DB6-DB9E-8788-01FC30C6E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    Negociación Colectiva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94DAB3-B633-5125-DCF7-FDC3F49ED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045075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El derecho a la negociación colectiva es necesario consagrarlo dejando su modalidad a la ley.</a:t>
            </a:r>
          </a:p>
          <a:p>
            <a:pPr marL="0" indent="0">
              <a:buNone/>
            </a:pPr>
            <a:r>
              <a:rPr lang="es-ES" dirty="0"/>
              <a:t>   a) La ley definiría el nivel de la negociación .</a:t>
            </a:r>
          </a:p>
          <a:p>
            <a:pPr marL="0" indent="0">
              <a:buNone/>
            </a:pPr>
            <a:r>
              <a:rPr lang="es-ES" dirty="0"/>
              <a:t>   b) La ley establecerá quienes son los sujetos de la negociación   colectiva.</a:t>
            </a:r>
          </a:p>
          <a:p>
            <a:pPr marL="0" indent="0">
              <a:buNone/>
            </a:pPr>
            <a:r>
              <a:rPr lang="es-ES" dirty="0"/>
              <a:t>   -Aspiro un modelo como el alemán o el finlandés donde se negocia en el nivel ramal y en el nivel de empresa. En este último caso negocian todos los trabajadores.</a:t>
            </a:r>
          </a:p>
          <a:p>
            <a:pPr marL="0" indent="0">
              <a:buNone/>
            </a:pPr>
            <a:r>
              <a:rPr lang="es-ES" dirty="0"/>
              <a:t>   c) La ley definiría los efectos del instrumento colectivo según el nivel en que se produzca. </a:t>
            </a:r>
          </a:p>
          <a:p>
            <a:pPr marL="0" indent="0">
              <a:buNone/>
            </a:pPr>
            <a:r>
              <a:rPr lang="es-ES" dirty="0"/>
              <a:t>  d) La dictación de esta ley y sus modificaciones serán materia exclusiva del Presidente de la República. </a:t>
            </a:r>
          </a:p>
          <a:p>
            <a:pPr marL="0" indent="0">
              <a:buNone/>
            </a:pPr>
            <a:r>
              <a:rPr lang="es-ES" dirty="0"/>
              <a:t> 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786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754FB-C72D-F260-C125-BE661B08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            Derecho </a:t>
            </a:r>
            <a:r>
              <a:rPr lang="es-ES"/>
              <a:t>a la Huelga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00E782-F039-2ACD-3840-BAED8AAB6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Reconocimiento en términos positivos.</a:t>
            </a:r>
          </a:p>
          <a:p>
            <a:r>
              <a:rPr lang="es-ES" dirty="0"/>
              <a:t>La </a:t>
            </a:r>
            <a:r>
              <a:rPr lang="es-ES" dirty="0" err="1"/>
              <a:t>cons</a:t>
            </a:r>
            <a:r>
              <a:rPr lang="es-ES" dirty="0"/>
              <a:t>. Española reconoce el derecho a la huelga de los trabajadores para la defensa de sus intereses “. Le agregaría “intereses exclusivamente laborales”.</a:t>
            </a:r>
          </a:p>
          <a:p>
            <a:r>
              <a:rPr lang="es-ES" dirty="0"/>
              <a:t>Pero agregaría que será la ley quien regule el ejercicio de este derecho asegurando el mantenimiento de los servicios esenciales de la sociedad.</a:t>
            </a:r>
          </a:p>
          <a:p>
            <a:r>
              <a:rPr lang="es-ES" dirty="0"/>
              <a:t>La ley que regula el derecho a la huelga debe ser de  quorum calificado.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05843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703</Words>
  <Application>Microsoft Office PowerPoint</Application>
  <PresentationFormat>Panorámica</PresentationFormat>
  <Paragraphs>49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de Office</vt:lpstr>
      <vt:lpstr>       CONSEJO CONSTITUCIONAL  Comentarios  enmiendas  derechos laborales</vt:lpstr>
      <vt:lpstr>       Cuestiones Previas</vt:lpstr>
      <vt:lpstr>Presentación de PowerPoint</vt:lpstr>
      <vt:lpstr>                             Trabajo decente</vt:lpstr>
      <vt:lpstr>          Derecho sindicación</vt:lpstr>
      <vt:lpstr>     Negociación Colectiva </vt:lpstr>
      <vt:lpstr>             Derecho a la Huelga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Comentarios a enmiendas derechos laborales</dc:title>
  <dc:creator>Zarko Luksic</dc:creator>
  <cp:lastModifiedBy>Rodrigo Poblete</cp:lastModifiedBy>
  <cp:revision>17</cp:revision>
  <dcterms:created xsi:type="dcterms:W3CDTF">2023-08-09T02:26:56Z</dcterms:created>
  <dcterms:modified xsi:type="dcterms:W3CDTF">2023-08-09T14:56:11Z</dcterms:modified>
</cp:coreProperties>
</file>