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4"/>
    <p:sldMasterId id="2147483890" r:id="rId5"/>
  </p:sldMasterIdLst>
  <p:notesMasterIdLst>
    <p:notesMasterId r:id="rId31"/>
  </p:notesMasterIdLst>
  <p:handoutMasterIdLst>
    <p:handoutMasterId r:id="rId32"/>
  </p:handoutMasterIdLst>
  <p:sldIdLst>
    <p:sldId id="256" r:id="rId6"/>
    <p:sldId id="332" r:id="rId7"/>
    <p:sldId id="355" r:id="rId8"/>
    <p:sldId id="370" r:id="rId9"/>
    <p:sldId id="371" r:id="rId10"/>
    <p:sldId id="372" r:id="rId11"/>
    <p:sldId id="373" r:id="rId12"/>
    <p:sldId id="374" r:id="rId13"/>
    <p:sldId id="375" r:id="rId14"/>
    <p:sldId id="376" r:id="rId15"/>
    <p:sldId id="377" r:id="rId16"/>
    <p:sldId id="378" r:id="rId17"/>
    <p:sldId id="379" r:id="rId18"/>
    <p:sldId id="381" r:id="rId19"/>
    <p:sldId id="380" r:id="rId20"/>
    <p:sldId id="382" r:id="rId21"/>
    <p:sldId id="383" r:id="rId22"/>
    <p:sldId id="385" r:id="rId23"/>
    <p:sldId id="384" r:id="rId24"/>
    <p:sldId id="386" r:id="rId25"/>
    <p:sldId id="387" r:id="rId26"/>
    <p:sldId id="388" r:id="rId27"/>
    <p:sldId id="389" r:id="rId28"/>
    <p:sldId id="390" r:id="rId29"/>
    <p:sldId id="391" r:id="rId30"/>
  </p:sldIdLst>
  <p:sldSz cx="9145588" cy="6859588"/>
  <p:notesSz cx="7010400" cy="12039600"/>
  <p:defaultTextStyle>
    <a:defPPr>
      <a:defRPr lang="es-E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110" algn="l" rtl="0" fontAlgn="base">
      <a:spcBef>
        <a:spcPct val="0"/>
      </a:spcBef>
      <a:spcAft>
        <a:spcPct val="0"/>
      </a:spcAft>
      <a:defRPr kern="1200">
        <a:solidFill>
          <a:schemeClr val="tx1"/>
        </a:solidFill>
        <a:latin typeface="Calibri" pitchFamily="34" charset="0"/>
        <a:ea typeface="+mn-ea"/>
        <a:cs typeface="Arial" charset="0"/>
      </a:defRPr>
    </a:lvl2pPr>
    <a:lvl3pPr marL="914216" algn="l" rtl="0" fontAlgn="base">
      <a:spcBef>
        <a:spcPct val="0"/>
      </a:spcBef>
      <a:spcAft>
        <a:spcPct val="0"/>
      </a:spcAft>
      <a:defRPr kern="1200">
        <a:solidFill>
          <a:schemeClr val="tx1"/>
        </a:solidFill>
        <a:latin typeface="Calibri" pitchFamily="34" charset="0"/>
        <a:ea typeface="+mn-ea"/>
        <a:cs typeface="Arial" charset="0"/>
      </a:defRPr>
    </a:lvl3pPr>
    <a:lvl4pPr marL="1371326" algn="l" rtl="0" fontAlgn="base">
      <a:spcBef>
        <a:spcPct val="0"/>
      </a:spcBef>
      <a:spcAft>
        <a:spcPct val="0"/>
      </a:spcAft>
      <a:defRPr kern="1200">
        <a:solidFill>
          <a:schemeClr val="tx1"/>
        </a:solidFill>
        <a:latin typeface="Calibri" pitchFamily="34" charset="0"/>
        <a:ea typeface="+mn-ea"/>
        <a:cs typeface="Arial" charset="0"/>
      </a:defRPr>
    </a:lvl4pPr>
    <a:lvl5pPr marL="1828434" algn="l" rtl="0" fontAlgn="base">
      <a:spcBef>
        <a:spcPct val="0"/>
      </a:spcBef>
      <a:spcAft>
        <a:spcPct val="0"/>
      </a:spcAft>
      <a:defRPr kern="1200">
        <a:solidFill>
          <a:schemeClr val="tx1"/>
        </a:solidFill>
        <a:latin typeface="Calibri" pitchFamily="34" charset="0"/>
        <a:ea typeface="+mn-ea"/>
        <a:cs typeface="Arial" charset="0"/>
      </a:defRPr>
    </a:lvl5pPr>
    <a:lvl6pPr marL="2285544" algn="l" defTabSz="914216" rtl="0" eaLnBrk="1" latinLnBrk="0" hangingPunct="1">
      <a:defRPr kern="1200">
        <a:solidFill>
          <a:schemeClr val="tx1"/>
        </a:solidFill>
        <a:latin typeface="Calibri" pitchFamily="34" charset="0"/>
        <a:ea typeface="+mn-ea"/>
        <a:cs typeface="Arial" charset="0"/>
      </a:defRPr>
    </a:lvl6pPr>
    <a:lvl7pPr marL="2742650" algn="l" defTabSz="914216" rtl="0" eaLnBrk="1" latinLnBrk="0" hangingPunct="1">
      <a:defRPr kern="1200">
        <a:solidFill>
          <a:schemeClr val="tx1"/>
        </a:solidFill>
        <a:latin typeface="Calibri" pitchFamily="34" charset="0"/>
        <a:ea typeface="+mn-ea"/>
        <a:cs typeface="Arial" charset="0"/>
      </a:defRPr>
    </a:lvl7pPr>
    <a:lvl8pPr marL="3199760" algn="l" defTabSz="914216" rtl="0" eaLnBrk="1" latinLnBrk="0" hangingPunct="1">
      <a:defRPr kern="1200">
        <a:solidFill>
          <a:schemeClr val="tx1"/>
        </a:solidFill>
        <a:latin typeface="Calibri" pitchFamily="34" charset="0"/>
        <a:ea typeface="+mn-ea"/>
        <a:cs typeface="Arial" charset="0"/>
      </a:defRPr>
    </a:lvl8pPr>
    <a:lvl9pPr marL="3656869" algn="l" defTabSz="914216"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205">
          <p15:clr>
            <a:srgbClr val="A4A3A4"/>
          </p15:clr>
        </p15:guide>
        <p15:guide id="2" pos="288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RISTÓBAL CONTRERAS" initials="CC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1824"/>
    <a:srgbClr val="0000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87" autoAdjust="0"/>
    <p:restoredTop sz="94125" autoAdjust="0"/>
  </p:normalViewPr>
  <p:slideViewPr>
    <p:cSldViewPr>
      <p:cViewPr varScale="1">
        <p:scale>
          <a:sx n="59" d="100"/>
          <a:sy n="59" d="100"/>
        </p:scale>
        <p:origin x="1492" y="36"/>
      </p:cViewPr>
      <p:guideLst>
        <p:guide orient="horz" pos="2205"/>
        <p:guide pos="2881"/>
      </p:guideLst>
    </p:cSldViewPr>
  </p:slideViewPr>
  <p:outlineViewPr>
    <p:cViewPr>
      <p:scale>
        <a:sx n="33" d="100"/>
        <a:sy n="33" d="100"/>
      </p:scale>
      <p:origin x="0" y="42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649" cy="602392"/>
          </a:xfrm>
          <a:prstGeom prst="rect">
            <a:avLst/>
          </a:prstGeom>
        </p:spPr>
        <p:txBody>
          <a:bodyPr vert="horz" lIns="107671" tIns="53835" rIns="107671" bIns="53835" rtlCol="0"/>
          <a:lstStyle>
            <a:lvl1pPr algn="l">
              <a:defRPr sz="1400"/>
            </a:lvl1pPr>
          </a:lstStyle>
          <a:p>
            <a:endParaRPr lang="es-CL"/>
          </a:p>
        </p:txBody>
      </p:sp>
      <p:sp>
        <p:nvSpPr>
          <p:cNvPr id="3" name="2 Marcador de fecha"/>
          <p:cNvSpPr>
            <a:spLocks noGrp="1"/>
          </p:cNvSpPr>
          <p:nvPr>
            <p:ph type="dt" sz="quarter" idx="1"/>
          </p:nvPr>
        </p:nvSpPr>
        <p:spPr>
          <a:xfrm>
            <a:off x="3970134" y="0"/>
            <a:ext cx="3038648" cy="602392"/>
          </a:xfrm>
          <a:prstGeom prst="rect">
            <a:avLst/>
          </a:prstGeom>
        </p:spPr>
        <p:txBody>
          <a:bodyPr vert="horz" lIns="107671" tIns="53835" rIns="107671" bIns="53835" rtlCol="0"/>
          <a:lstStyle>
            <a:lvl1pPr algn="r">
              <a:defRPr sz="1400"/>
            </a:lvl1pPr>
          </a:lstStyle>
          <a:p>
            <a:fld id="{2F8A9ED3-8B0B-45F4-B26F-A7D2A31FEFBD}" type="datetimeFigureOut">
              <a:rPr lang="es-CL" smtClean="0"/>
              <a:t>19-06-2023</a:t>
            </a:fld>
            <a:endParaRPr lang="es-CL"/>
          </a:p>
        </p:txBody>
      </p:sp>
      <p:sp>
        <p:nvSpPr>
          <p:cNvPr id="4" name="3 Marcador de pie de página"/>
          <p:cNvSpPr>
            <a:spLocks noGrp="1"/>
          </p:cNvSpPr>
          <p:nvPr>
            <p:ph type="ftr" sz="quarter" idx="2"/>
          </p:nvPr>
        </p:nvSpPr>
        <p:spPr>
          <a:xfrm>
            <a:off x="0" y="11435153"/>
            <a:ext cx="3038649" cy="602392"/>
          </a:xfrm>
          <a:prstGeom prst="rect">
            <a:avLst/>
          </a:prstGeom>
        </p:spPr>
        <p:txBody>
          <a:bodyPr vert="horz" lIns="107671" tIns="53835" rIns="107671" bIns="53835" rtlCol="0" anchor="b"/>
          <a:lstStyle>
            <a:lvl1pPr algn="l">
              <a:defRPr sz="1400"/>
            </a:lvl1pPr>
          </a:lstStyle>
          <a:p>
            <a:endParaRPr lang="es-CL"/>
          </a:p>
        </p:txBody>
      </p:sp>
      <p:sp>
        <p:nvSpPr>
          <p:cNvPr id="5" name="4 Marcador de número de diapositiva"/>
          <p:cNvSpPr>
            <a:spLocks noGrp="1"/>
          </p:cNvSpPr>
          <p:nvPr>
            <p:ph type="sldNum" sz="quarter" idx="3"/>
          </p:nvPr>
        </p:nvSpPr>
        <p:spPr>
          <a:xfrm>
            <a:off x="3970134" y="11435153"/>
            <a:ext cx="3038648" cy="602392"/>
          </a:xfrm>
          <a:prstGeom prst="rect">
            <a:avLst/>
          </a:prstGeom>
        </p:spPr>
        <p:txBody>
          <a:bodyPr vert="horz" lIns="107671" tIns="53835" rIns="107671" bIns="53835" rtlCol="0" anchor="b"/>
          <a:lstStyle>
            <a:lvl1pPr algn="r">
              <a:defRPr sz="1400"/>
            </a:lvl1pPr>
          </a:lstStyle>
          <a:p>
            <a:fld id="{ED5F2766-5F18-4B2C-BDEA-EE72136690E0}" type="slidenum">
              <a:rPr lang="es-CL" smtClean="0"/>
              <a:t>‹Nº›</a:t>
            </a:fld>
            <a:endParaRPr lang="es-CL"/>
          </a:p>
        </p:txBody>
      </p:sp>
    </p:spTree>
    <p:extLst>
      <p:ext uri="{BB962C8B-B14F-4D97-AF65-F5344CB8AC3E}">
        <p14:creationId xmlns:p14="http://schemas.microsoft.com/office/powerpoint/2010/main" val="2908130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0"/>
            <a:ext cx="3037840" cy="601980"/>
          </a:xfrm>
          <a:prstGeom prst="rect">
            <a:avLst/>
          </a:prstGeom>
        </p:spPr>
        <p:txBody>
          <a:bodyPr vert="horz" lIns="108835" tIns="54418" rIns="108835" bIns="54418" rtlCol="0"/>
          <a:lstStyle>
            <a:lvl1pPr algn="l">
              <a:defRPr sz="1400">
                <a:cs typeface="+mn-cs"/>
              </a:defRPr>
            </a:lvl1pPr>
          </a:lstStyle>
          <a:p>
            <a:pPr>
              <a:defRPr/>
            </a:pPr>
            <a:endParaRPr lang="es-ES"/>
          </a:p>
        </p:txBody>
      </p:sp>
      <p:sp>
        <p:nvSpPr>
          <p:cNvPr id="3" name="2 Marcador de fecha"/>
          <p:cNvSpPr>
            <a:spLocks noGrp="1"/>
          </p:cNvSpPr>
          <p:nvPr>
            <p:ph type="dt" idx="1"/>
          </p:nvPr>
        </p:nvSpPr>
        <p:spPr>
          <a:xfrm>
            <a:off x="3970940" y="0"/>
            <a:ext cx="3037840" cy="601980"/>
          </a:xfrm>
          <a:prstGeom prst="rect">
            <a:avLst/>
          </a:prstGeom>
        </p:spPr>
        <p:txBody>
          <a:bodyPr vert="horz" lIns="108835" tIns="54418" rIns="108835" bIns="54418" rtlCol="0"/>
          <a:lstStyle>
            <a:lvl1pPr algn="r">
              <a:defRPr sz="1400">
                <a:cs typeface="+mn-cs"/>
              </a:defRPr>
            </a:lvl1pPr>
          </a:lstStyle>
          <a:p>
            <a:pPr>
              <a:defRPr/>
            </a:pPr>
            <a:fld id="{CFFCE486-7C29-4B93-AF62-E7D2408BFB11}" type="datetimeFigureOut">
              <a:rPr lang="es-ES"/>
              <a:pPr>
                <a:defRPr/>
              </a:pPr>
              <a:t>19/06/2023</a:t>
            </a:fld>
            <a:endParaRPr lang="es-ES"/>
          </a:p>
        </p:txBody>
      </p:sp>
      <p:sp>
        <p:nvSpPr>
          <p:cNvPr id="4" name="3 Marcador de imagen de diapositiva"/>
          <p:cNvSpPr>
            <a:spLocks noGrp="1" noRot="1" noChangeAspect="1"/>
          </p:cNvSpPr>
          <p:nvPr>
            <p:ph type="sldImg" idx="2"/>
          </p:nvPr>
        </p:nvSpPr>
        <p:spPr>
          <a:xfrm>
            <a:off x="496888" y="903288"/>
            <a:ext cx="6016625" cy="4514850"/>
          </a:xfrm>
          <a:prstGeom prst="rect">
            <a:avLst/>
          </a:prstGeom>
          <a:noFill/>
          <a:ln w="12700">
            <a:solidFill>
              <a:prstClr val="black"/>
            </a:solidFill>
          </a:ln>
        </p:spPr>
        <p:txBody>
          <a:bodyPr vert="horz" lIns="108835" tIns="54418" rIns="108835" bIns="54418" rtlCol="0" anchor="ctr"/>
          <a:lstStyle/>
          <a:p>
            <a:pPr lvl="0"/>
            <a:endParaRPr lang="es-ES" noProof="0"/>
          </a:p>
        </p:txBody>
      </p:sp>
      <p:sp>
        <p:nvSpPr>
          <p:cNvPr id="5" name="4 Marcador de notas"/>
          <p:cNvSpPr>
            <a:spLocks noGrp="1"/>
          </p:cNvSpPr>
          <p:nvPr>
            <p:ph type="body" sz="quarter" idx="3"/>
          </p:nvPr>
        </p:nvSpPr>
        <p:spPr>
          <a:xfrm>
            <a:off x="701041" y="5718810"/>
            <a:ext cx="5608320" cy="5417820"/>
          </a:xfrm>
          <a:prstGeom prst="rect">
            <a:avLst/>
          </a:prstGeom>
        </p:spPr>
        <p:txBody>
          <a:bodyPr vert="horz" lIns="108835" tIns="54418" rIns="108835" bIns="54418"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p:cNvSpPr>
            <a:spLocks noGrp="1"/>
          </p:cNvSpPr>
          <p:nvPr>
            <p:ph type="ftr" sz="quarter" idx="4"/>
          </p:nvPr>
        </p:nvSpPr>
        <p:spPr>
          <a:xfrm>
            <a:off x="2" y="11435530"/>
            <a:ext cx="3037840" cy="601980"/>
          </a:xfrm>
          <a:prstGeom prst="rect">
            <a:avLst/>
          </a:prstGeom>
        </p:spPr>
        <p:txBody>
          <a:bodyPr vert="horz" lIns="108835" tIns="54418" rIns="108835" bIns="54418" rtlCol="0" anchor="b"/>
          <a:lstStyle>
            <a:lvl1pPr algn="l">
              <a:defRPr sz="1400">
                <a:cs typeface="+mn-cs"/>
              </a:defRPr>
            </a:lvl1pPr>
          </a:lstStyle>
          <a:p>
            <a:pPr>
              <a:defRPr/>
            </a:pPr>
            <a:endParaRPr lang="es-ES"/>
          </a:p>
        </p:txBody>
      </p:sp>
      <p:sp>
        <p:nvSpPr>
          <p:cNvPr id="7" name="6 Marcador de número de diapositiva"/>
          <p:cNvSpPr>
            <a:spLocks noGrp="1"/>
          </p:cNvSpPr>
          <p:nvPr>
            <p:ph type="sldNum" sz="quarter" idx="5"/>
          </p:nvPr>
        </p:nvSpPr>
        <p:spPr>
          <a:xfrm>
            <a:off x="3970940" y="11435530"/>
            <a:ext cx="3037840" cy="601980"/>
          </a:xfrm>
          <a:prstGeom prst="rect">
            <a:avLst/>
          </a:prstGeom>
        </p:spPr>
        <p:txBody>
          <a:bodyPr vert="horz" lIns="108835" tIns="54418" rIns="108835" bIns="54418" rtlCol="0" anchor="b"/>
          <a:lstStyle>
            <a:lvl1pPr algn="r">
              <a:defRPr sz="1400">
                <a:cs typeface="+mn-cs"/>
              </a:defRPr>
            </a:lvl1pPr>
          </a:lstStyle>
          <a:p>
            <a:pPr>
              <a:defRPr/>
            </a:pPr>
            <a:fld id="{CA391FB2-A5C2-4B81-9D28-CCB06239E31E}" type="slidenum">
              <a:rPr lang="es-ES"/>
              <a:pPr>
                <a:defRPr/>
              </a:pPr>
              <a:t>‹Nº›</a:t>
            </a:fld>
            <a:endParaRPr lang="es-ES"/>
          </a:p>
        </p:txBody>
      </p:sp>
    </p:spTree>
    <p:extLst>
      <p:ext uri="{BB962C8B-B14F-4D97-AF65-F5344CB8AC3E}">
        <p14:creationId xmlns:p14="http://schemas.microsoft.com/office/powerpoint/2010/main" val="40137635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110" algn="l" rtl="0" eaLnBrk="0" fontAlgn="base" hangingPunct="0">
      <a:spcBef>
        <a:spcPct val="30000"/>
      </a:spcBef>
      <a:spcAft>
        <a:spcPct val="0"/>
      </a:spcAft>
      <a:defRPr sz="1200" kern="1200">
        <a:solidFill>
          <a:schemeClr val="tx1"/>
        </a:solidFill>
        <a:latin typeface="+mn-lt"/>
        <a:ea typeface="+mn-ea"/>
        <a:cs typeface="+mn-cs"/>
      </a:defRPr>
    </a:lvl2pPr>
    <a:lvl3pPr marL="914216" algn="l" rtl="0" eaLnBrk="0" fontAlgn="base" hangingPunct="0">
      <a:spcBef>
        <a:spcPct val="30000"/>
      </a:spcBef>
      <a:spcAft>
        <a:spcPct val="0"/>
      </a:spcAft>
      <a:defRPr sz="1200" kern="1200">
        <a:solidFill>
          <a:schemeClr val="tx1"/>
        </a:solidFill>
        <a:latin typeface="+mn-lt"/>
        <a:ea typeface="+mn-ea"/>
        <a:cs typeface="+mn-cs"/>
      </a:defRPr>
    </a:lvl3pPr>
    <a:lvl4pPr marL="1371326" algn="l" rtl="0" eaLnBrk="0" fontAlgn="base" hangingPunct="0">
      <a:spcBef>
        <a:spcPct val="30000"/>
      </a:spcBef>
      <a:spcAft>
        <a:spcPct val="0"/>
      </a:spcAft>
      <a:defRPr sz="1200" kern="1200">
        <a:solidFill>
          <a:schemeClr val="tx1"/>
        </a:solidFill>
        <a:latin typeface="+mn-lt"/>
        <a:ea typeface="+mn-ea"/>
        <a:cs typeface="+mn-cs"/>
      </a:defRPr>
    </a:lvl4pPr>
    <a:lvl5pPr marL="1828434" algn="l" rtl="0" eaLnBrk="0" fontAlgn="base" hangingPunct="0">
      <a:spcBef>
        <a:spcPct val="30000"/>
      </a:spcBef>
      <a:spcAft>
        <a:spcPct val="0"/>
      </a:spcAft>
      <a:defRPr sz="1200" kern="1200">
        <a:solidFill>
          <a:schemeClr val="tx1"/>
        </a:solidFill>
        <a:latin typeface="+mn-lt"/>
        <a:ea typeface="+mn-ea"/>
        <a:cs typeface="+mn-cs"/>
      </a:defRPr>
    </a:lvl5pPr>
    <a:lvl6pPr marL="2285544" algn="l" defTabSz="914216" rtl="0" eaLnBrk="1" latinLnBrk="0" hangingPunct="1">
      <a:defRPr sz="1200" kern="1200">
        <a:solidFill>
          <a:schemeClr val="tx1"/>
        </a:solidFill>
        <a:latin typeface="+mn-lt"/>
        <a:ea typeface="+mn-ea"/>
        <a:cs typeface="+mn-cs"/>
      </a:defRPr>
    </a:lvl6pPr>
    <a:lvl7pPr marL="2742650" algn="l" defTabSz="914216" rtl="0" eaLnBrk="1" latinLnBrk="0" hangingPunct="1">
      <a:defRPr sz="1200" kern="1200">
        <a:solidFill>
          <a:schemeClr val="tx1"/>
        </a:solidFill>
        <a:latin typeface="+mn-lt"/>
        <a:ea typeface="+mn-ea"/>
        <a:cs typeface="+mn-cs"/>
      </a:defRPr>
    </a:lvl7pPr>
    <a:lvl8pPr marL="3199760" algn="l" defTabSz="914216" rtl="0" eaLnBrk="1" latinLnBrk="0" hangingPunct="1">
      <a:defRPr sz="1200" kern="1200">
        <a:solidFill>
          <a:schemeClr val="tx1"/>
        </a:solidFill>
        <a:latin typeface="+mn-lt"/>
        <a:ea typeface="+mn-ea"/>
        <a:cs typeface="+mn-cs"/>
      </a:defRPr>
    </a:lvl8pPr>
    <a:lvl9pPr marL="3656869" algn="l" defTabSz="91421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bwMode="auto">
          <a:xfrm>
            <a:off x="495300" y="903288"/>
            <a:ext cx="6019800" cy="4514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altLang="es-ES" dirty="0"/>
          </a:p>
        </p:txBody>
      </p:sp>
      <p:sp>
        <p:nvSpPr>
          <p:cNvPr id="3584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3BB930F-49AC-4D71-8AE1-7CD48A7D586B}" type="slidenum">
              <a:rPr lang="es-ES" smtClean="0"/>
              <a:pPr>
                <a:defRPr/>
              </a:pPr>
              <a:t>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bwMode="auto">
          <a:xfrm>
            <a:off x="495300" y="903288"/>
            <a:ext cx="6019800" cy="4514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altLang="es-ES" dirty="0"/>
          </a:p>
        </p:txBody>
      </p:sp>
      <p:sp>
        <p:nvSpPr>
          <p:cNvPr id="3584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3BB930F-49AC-4D71-8AE1-7CD48A7D586B}" type="slidenum">
              <a:rPr lang="es-ES" smtClean="0"/>
              <a:pPr>
                <a:defRPr/>
              </a:pPr>
              <a:t>2</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bwMode="auto">
          <a:xfrm>
            <a:off x="495300" y="903288"/>
            <a:ext cx="6019800" cy="4514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altLang="es-ES" dirty="0"/>
          </a:p>
        </p:txBody>
      </p:sp>
      <p:sp>
        <p:nvSpPr>
          <p:cNvPr id="3584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3BB930F-49AC-4D71-8AE1-7CD48A7D586B}" type="slidenum">
              <a:rPr lang="es-ES" smtClean="0">
                <a:solidFill>
                  <a:prstClr val="black"/>
                </a:solidFill>
              </a:rPr>
              <a:pPr>
                <a:defRPr/>
              </a:pPr>
              <a:t>14</a:t>
            </a:fld>
            <a:endParaRPr lang="es-E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de título">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6" y="-255588"/>
            <a:ext cx="9139238" cy="7115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Rectángulo"/>
          <p:cNvSpPr/>
          <p:nvPr userDrawn="1"/>
        </p:nvSpPr>
        <p:spPr>
          <a:xfrm>
            <a:off x="0" y="4287838"/>
            <a:ext cx="9145588" cy="2571750"/>
          </a:xfrm>
          <a:prstGeom prst="rect">
            <a:avLst/>
          </a:prstGeom>
          <a:solidFill>
            <a:schemeClr val="bg1">
              <a:lumMod val="85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2" rIns="91422" bIns="45712" anchor="ctr"/>
          <a:lstStyle/>
          <a:p>
            <a:pPr algn="ctr">
              <a:defRPr/>
            </a:pPr>
            <a:endParaRPr lang="es-ES"/>
          </a:p>
        </p:txBody>
      </p:sp>
      <p:sp>
        <p:nvSpPr>
          <p:cNvPr id="16" name="15 Título"/>
          <p:cNvSpPr>
            <a:spLocks noGrp="1"/>
          </p:cNvSpPr>
          <p:nvPr>
            <p:ph type="title"/>
          </p:nvPr>
        </p:nvSpPr>
        <p:spPr>
          <a:xfrm>
            <a:off x="429390" y="4501366"/>
            <a:ext cx="8231188" cy="714380"/>
          </a:xfrm>
          <a:prstGeom prst="rect">
            <a:avLst/>
          </a:prstGeom>
        </p:spPr>
        <p:txBody>
          <a:bodyPr/>
          <a:lstStyle>
            <a:lvl1pPr>
              <a:defRPr lang="es-ES" sz="2800" b="0" kern="1200" baseline="0" dirty="0" smtClean="0">
                <a:solidFill>
                  <a:schemeClr val="tx1">
                    <a:lumMod val="75000"/>
                    <a:lumOff val="25000"/>
                  </a:schemeClr>
                </a:solidFill>
                <a:latin typeface="Gill Sans MT Condensed" pitchFamily="34" charset="0"/>
                <a:ea typeface="+mn-ea"/>
                <a:cs typeface="+mn-cs"/>
              </a:defRPr>
            </a:lvl1pPr>
          </a:lstStyle>
          <a:p>
            <a:r>
              <a:rPr lang="es-ES"/>
              <a:t>Haga clic para modificar el estilo de título del patrón</a:t>
            </a:r>
            <a:endParaRPr lang="es-ES" dirty="0"/>
          </a:p>
        </p:txBody>
      </p:sp>
      <p:sp>
        <p:nvSpPr>
          <p:cNvPr id="31" name="2 Subtítulo"/>
          <p:cNvSpPr>
            <a:spLocks noGrp="1"/>
          </p:cNvSpPr>
          <p:nvPr>
            <p:ph type="subTitle" idx="1"/>
          </p:nvPr>
        </p:nvSpPr>
        <p:spPr>
          <a:xfrm>
            <a:off x="1358084" y="5287184"/>
            <a:ext cx="6402388" cy="714380"/>
          </a:xfrm>
          <a:prstGeom prst="rect">
            <a:avLst/>
          </a:prstGeom>
        </p:spPr>
        <p:txBody>
          <a:bodyPr/>
          <a:lstStyle>
            <a:lvl1pPr marL="0" indent="0" algn="ctr">
              <a:buNone/>
              <a:defRPr lang="es-ES" sz="2000" b="0" kern="1200" baseline="0" noProof="0" dirty="0" smtClean="0">
                <a:solidFill>
                  <a:schemeClr val="accent3">
                    <a:lumMod val="75000"/>
                  </a:schemeClr>
                </a:solidFill>
                <a:latin typeface="Gill Sans MT Condensed" pitchFamily="34" charset="0"/>
                <a:ea typeface="+mn-ea"/>
                <a:cs typeface="+mn-cs"/>
              </a:defRPr>
            </a:lvl1pPr>
            <a:lvl2pPr marL="457110" indent="0" algn="ctr">
              <a:buNone/>
              <a:defRPr>
                <a:solidFill>
                  <a:schemeClr val="tx1">
                    <a:tint val="75000"/>
                  </a:schemeClr>
                </a:solidFill>
              </a:defRPr>
            </a:lvl2pPr>
            <a:lvl3pPr marL="914216" indent="0" algn="ctr">
              <a:buNone/>
              <a:defRPr>
                <a:solidFill>
                  <a:schemeClr val="tx1">
                    <a:tint val="75000"/>
                  </a:schemeClr>
                </a:solidFill>
              </a:defRPr>
            </a:lvl3pPr>
            <a:lvl4pPr marL="1371326" indent="0" algn="ctr">
              <a:buNone/>
              <a:defRPr>
                <a:solidFill>
                  <a:schemeClr val="tx1">
                    <a:tint val="75000"/>
                  </a:schemeClr>
                </a:solidFill>
              </a:defRPr>
            </a:lvl4pPr>
            <a:lvl5pPr marL="1828434" indent="0" algn="ctr">
              <a:buNone/>
              <a:defRPr>
                <a:solidFill>
                  <a:schemeClr val="tx1">
                    <a:tint val="75000"/>
                  </a:schemeClr>
                </a:solidFill>
              </a:defRPr>
            </a:lvl5pPr>
            <a:lvl6pPr marL="2285544" indent="0" algn="ctr">
              <a:buNone/>
              <a:defRPr>
                <a:solidFill>
                  <a:schemeClr val="tx1">
                    <a:tint val="75000"/>
                  </a:schemeClr>
                </a:solidFill>
              </a:defRPr>
            </a:lvl6pPr>
            <a:lvl7pPr marL="2742650" indent="0" algn="ctr">
              <a:buNone/>
              <a:defRPr>
                <a:solidFill>
                  <a:schemeClr val="tx1">
                    <a:tint val="75000"/>
                  </a:schemeClr>
                </a:solidFill>
              </a:defRPr>
            </a:lvl7pPr>
            <a:lvl8pPr marL="3199760" indent="0" algn="ctr">
              <a:buNone/>
              <a:defRPr>
                <a:solidFill>
                  <a:schemeClr val="tx1">
                    <a:tint val="75000"/>
                  </a:schemeClr>
                </a:solidFill>
              </a:defRPr>
            </a:lvl8pPr>
            <a:lvl9pPr marL="3656869" indent="0" algn="ctr">
              <a:buNone/>
              <a:defRPr>
                <a:solidFill>
                  <a:schemeClr val="tx1">
                    <a:tint val="75000"/>
                  </a:schemeClr>
                </a:solidFill>
              </a:defRPr>
            </a:lvl9pPr>
          </a:lstStyle>
          <a:p>
            <a:pPr lvl="0"/>
            <a:r>
              <a:rPr lang="es-ES"/>
              <a:t>Haga clic para modificar el estilo de subtítulo del patrón</a:t>
            </a:r>
            <a:endParaRPr lang="es-ES" dirty="0"/>
          </a:p>
        </p:txBody>
      </p:sp>
      <p:sp>
        <p:nvSpPr>
          <p:cNvPr id="6" name="31 Marcador de fecha"/>
          <p:cNvSpPr>
            <a:spLocks noGrp="1"/>
          </p:cNvSpPr>
          <p:nvPr>
            <p:ph type="dt" sz="half" idx="10"/>
          </p:nvPr>
        </p:nvSpPr>
        <p:spPr/>
        <p:txBody>
          <a:bodyPr/>
          <a:lstStyle>
            <a:lvl1pPr>
              <a:defRPr/>
            </a:lvl1pPr>
          </a:lstStyle>
          <a:p>
            <a:pPr>
              <a:defRPr/>
            </a:pPr>
            <a:fld id="{A3B5D334-721E-4E0A-8671-DFCC67D7403E}" type="datetime1">
              <a:rPr lang="es-ES" smtClean="0"/>
              <a:t>19/06/2023</a:t>
            </a:fld>
            <a:endParaRPr lang="es-ES" dirty="0"/>
          </a:p>
        </p:txBody>
      </p:sp>
      <p:sp>
        <p:nvSpPr>
          <p:cNvPr id="7" name="32 Marcador de número de diapositiva"/>
          <p:cNvSpPr>
            <a:spLocks noGrp="1"/>
          </p:cNvSpPr>
          <p:nvPr>
            <p:ph type="sldNum" sz="quarter" idx="11"/>
          </p:nvPr>
        </p:nvSpPr>
        <p:spPr/>
        <p:txBody>
          <a:bodyPr/>
          <a:lstStyle>
            <a:lvl1pPr>
              <a:defRPr/>
            </a:lvl1pPr>
          </a:lstStyle>
          <a:p>
            <a:pPr>
              <a:defRPr/>
            </a:pPr>
            <a:fld id="{DF57DF2B-F2A9-41EC-916F-C500D0CDCFDE}" type="slidenum">
              <a:rPr lang="es-ES"/>
              <a:pPr>
                <a:defRPr/>
              </a:pPr>
              <a:t>‹Nº›</a:t>
            </a:fld>
            <a:endParaRPr lang="es-ES" dirty="0"/>
          </a:p>
        </p:txBody>
      </p:sp>
      <p:sp>
        <p:nvSpPr>
          <p:cNvPr id="8" name="33 Marcador de pie de página"/>
          <p:cNvSpPr>
            <a:spLocks noGrp="1"/>
          </p:cNvSpPr>
          <p:nvPr>
            <p:ph type="ftr" sz="quarter" idx="12"/>
          </p:nvPr>
        </p:nvSpPr>
        <p:spPr/>
        <p:txBody>
          <a:bodyPr/>
          <a:lstStyle>
            <a:lvl1pPr>
              <a:defRPr/>
            </a:lvl1pPr>
          </a:lstStyle>
          <a:p>
            <a:pPr>
              <a:defRPr/>
            </a:pPr>
            <a:endParaRPr lang="es-ES"/>
          </a:p>
        </p:txBody>
      </p:sp>
    </p:spTree>
    <p:extLst>
      <p:ext uri="{BB962C8B-B14F-4D97-AF65-F5344CB8AC3E}">
        <p14:creationId xmlns:p14="http://schemas.microsoft.com/office/powerpoint/2010/main" val="4198763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os objetos">
    <p:spTree>
      <p:nvGrpSpPr>
        <p:cNvPr id="1" name=""/>
        <p:cNvGrpSpPr/>
        <p:nvPr/>
      </p:nvGrpSpPr>
      <p:grpSpPr>
        <a:xfrm>
          <a:off x="0" y="0"/>
          <a:ext cx="0" cy="0"/>
          <a:chOff x="0" y="0"/>
          <a:chExt cx="0" cy="0"/>
        </a:xfrm>
      </p:grpSpPr>
      <p:pic>
        <p:nvPicPr>
          <p:cNvPr id="6"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
            <a:ext cx="9145588" cy="712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3 Marcador de fecha"/>
          <p:cNvSpPr txBox="1">
            <a:spLocks/>
          </p:cNvSpPr>
          <p:nvPr userDrawn="1"/>
        </p:nvSpPr>
        <p:spPr>
          <a:xfrm>
            <a:off x="80963" y="6421438"/>
            <a:ext cx="2133600" cy="366712"/>
          </a:xfrm>
          <a:prstGeom prst="rect">
            <a:avLst/>
          </a:prstGeom>
        </p:spPr>
        <p:txBody>
          <a:bodyPr lIns="91422" tIns="45712" rIns="91422" bIns="45712" anchor="ctr"/>
          <a:lstStyle>
            <a:defPPr>
              <a:defRPr lang="es-E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131E9757-398C-49A7-A41E-B11D6BCDCA74}" type="datetimeFigureOut">
              <a:rPr lang="es-ES" smtClean="0">
                <a:solidFill>
                  <a:prstClr val="black">
                    <a:tint val="75000"/>
                  </a:prstClr>
                </a:solidFill>
              </a:rPr>
              <a:pPr>
                <a:defRPr/>
              </a:pPr>
              <a:t>19/06/2023</a:t>
            </a:fld>
            <a:endParaRPr lang="es-ES">
              <a:solidFill>
                <a:prstClr val="black">
                  <a:tint val="75000"/>
                </a:prstClr>
              </a:solidFill>
            </a:endParaRPr>
          </a:p>
        </p:txBody>
      </p:sp>
      <p:sp>
        <p:nvSpPr>
          <p:cNvPr id="8" name="5 Marcador de número de diapositiva"/>
          <p:cNvSpPr txBox="1">
            <a:spLocks/>
          </p:cNvSpPr>
          <p:nvPr userDrawn="1"/>
        </p:nvSpPr>
        <p:spPr>
          <a:xfrm>
            <a:off x="6554788" y="6421438"/>
            <a:ext cx="2133600" cy="366712"/>
          </a:xfrm>
          <a:prstGeom prst="rect">
            <a:avLst/>
          </a:prstGeom>
        </p:spPr>
        <p:txBody>
          <a:bodyPr lIns="91422" tIns="45712" rIns="91422" bIns="45712" anchor="ctr"/>
          <a:lstStyle>
            <a:defPPr>
              <a:defRPr lang="es-ES"/>
            </a:defPPr>
            <a:lvl1pPr algn="r"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22622D0C-CB5A-4B17-842C-BC21C642409B}" type="slidenum">
              <a:rPr lang="es-ES" smtClean="0">
                <a:solidFill>
                  <a:prstClr val="black">
                    <a:tint val="75000"/>
                  </a:prstClr>
                </a:solidFill>
              </a:rPr>
              <a:pPr>
                <a:defRPr/>
              </a:pPr>
              <a:t>‹Nº›</a:t>
            </a:fld>
            <a:endParaRPr lang="es-ES">
              <a:solidFill>
                <a:prstClr val="black">
                  <a:tint val="75000"/>
                </a:prstClr>
              </a:solidFill>
            </a:endParaRPr>
          </a:p>
        </p:txBody>
      </p:sp>
      <p:sp>
        <p:nvSpPr>
          <p:cNvPr id="9" name="21 Título"/>
          <p:cNvSpPr>
            <a:spLocks noGrp="1"/>
          </p:cNvSpPr>
          <p:nvPr>
            <p:ph type="title"/>
          </p:nvPr>
        </p:nvSpPr>
        <p:spPr>
          <a:xfrm>
            <a:off x="2786844" y="274638"/>
            <a:ext cx="5901544" cy="583388"/>
          </a:xfrm>
          <a:prstGeom prst="rect">
            <a:avLst/>
          </a:prstGeom>
        </p:spPr>
        <p:txBody>
          <a:bodyPr/>
          <a:lstStyle>
            <a:lvl1pPr algn="r" rtl="0" fontAlgn="base">
              <a:spcBef>
                <a:spcPct val="0"/>
              </a:spcBef>
              <a:spcAft>
                <a:spcPct val="0"/>
              </a:spcAft>
              <a:defRPr lang="es-ES" sz="2800" b="0" kern="1200" baseline="0" dirty="0" smtClean="0">
                <a:solidFill>
                  <a:schemeClr val="tx1">
                    <a:lumMod val="75000"/>
                    <a:lumOff val="25000"/>
                  </a:schemeClr>
                </a:solidFill>
                <a:latin typeface="Gill Sans MT Condensed" pitchFamily="34" charset="0"/>
                <a:ea typeface="+mn-ea"/>
                <a:cs typeface="+mn-cs"/>
              </a:defRPr>
            </a:lvl1pPr>
          </a:lstStyle>
          <a:p>
            <a:r>
              <a:rPr lang="es-ES"/>
              <a:t>Haga clic para modificar el estilo de título del patrón</a:t>
            </a:r>
            <a:endParaRPr lang="es-ES" dirty="0"/>
          </a:p>
        </p:txBody>
      </p:sp>
      <p:sp>
        <p:nvSpPr>
          <p:cNvPr id="10" name="2 Subtítulo"/>
          <p:cNvSpPr>
            <a:spLocks noGrp="1"/>
          </p:cNvSpPr>
          <p:nvPr>
            <p:ph type="subTitle" idx="13"/>
          </p:nvPr>
        </p:nvSpPr>
        <p:spPr>
          <a:xfrm>
            <a:off x="2286778" y="929466"/>
            <a:ext cx="6402388" cy="714380"/>
          </a:xfrm>
          <a:prstGeom prst="rect">
            <a:avLst/>
          </a:prstGeom>
        </p:spPr>
        <p:txBody>
          <a:bodyPr/>
          <a:lstStyle>
            <a:lvl1pPr marL="0" indent="0" algn="r">
              <a:buNone/>
              <a:defRPr lang="es-ES" sz="2000" b="0" kern="1200" baseline="0" noProof="0" dirty="0" smtClean="0">
                <a:solidFill>
                  <a:schemeClr val="accent3">
                    <a:lumMod val="75000"/>
                  </a:schemeClr>
                </a:solidFill>
                <a:latin typeface="Gill Sans MT Condensed" pitchFamily="34" charset="0"/>
                <a:ea typeface="+mn-ea"/>
                <a:cs typeface="+mn-cs"/>
              </a:defRPr>
            </a:lvl1pPr>
            <a:lvl2pPr marL="457110" indent="0" algn="ctr">
              <a:buNone/>
              <a:defRPr>
                <a:solidFill>
                  <a:schemeClr val="tx1">
                    <a:tint val="75000"/>
                  </a:schemeClr>
                </a:solidFill>
              </a:defRPr>
            </a:lvl2pPr>
            <a:lvl3pPr marL="914216" indent="0" algn="ctr">
              <a:buNone/>
              <a:defRPr>
                <a:solidFill>
                  <a:schemeClr val="tx1">
                    <a:tint val="75000"/>
                  </a:schemeClr>
                </a:solidFill>
              </a:defRPr>
            </a:lvl3pPr>
            <a:lvl4pPr marL="1371326" indent="0" algn="ctr">
              <a:buNone/>
              <a:defRPr>
                <a:solidFill>
                  <a:schemeClr val="tx1">
                    <a:tint val="75000"/>
                  </a:schemeClr>
                </a:solidFill>
              </a:defRPr>
            </a:lvl4pPr>
            <a:lvl5pPr marL="1828434" indent="0" algn="ctr">
              <a:buNone/>
              <a:defRPr>
                <a:solidFill>
                  <a:schemeClr val="tx1">
                    <a:tint val="75000"/>
                  </a:schemeClr>
                </a:solidFill>
              </a:defRPr>
            </a:lvl5pPr>
            <a:lvl6pPr marL="2285544" indent="0" algn="ctr">
              <a:buNone/>
              <a:defRPr>
                <a:solidFill>
                  <a:schemeClr val="tx1">
                    <a:tint val="75000"/>
                  </a:schemeClr>
                </a:solidFill>
              </a:defRPr>
            </a:lvl6pPr>
            <a:lvl7pPr marL="2742650" indent="0" algn="ctr">
              <a:buNone/>
              <a:defRPr>
                <a:solidFill>
                  <a:schemeClr val="tx1">
                    <a:tint val="75000"/>
                  </a:schemeClr>
                </a:solidFill>
              </a:defRPr>
            </a:lvl7pPr>
            <a:lvl8pPr marL="3199760" indent="0" algn="ctr">
              <a:buNone/>
              <a:defRPr>
                <a:solidFill>
                  <a:schemeClr val="tx1">
                    <a:tint val="75000"/>
                  </a:schemeClr>
                </a:solidFill>
              </a:defRPr>
            </a:lvl8pPr>
            <a:lvl9pPr marL="3656869" indent="0" algn="ctr">
              <a:buNone/>
              <a:defRPr>
                <a:solidFill>
                  <a:schemeClr val="tx1">
                    <a:tint val="75000"/>
                  </a:schemeClr>
                </a:solidFill>
              </a:defRPr>
            </a:lvl9pPr>
          </a:lstStyle>
          <a:p>
            <a:pPr lvl="0"/>
            <a:r>
              <a:rPr lang="es-ES"/>
              <a:t>Haga clic para modificar el estilo de subtítulo del patrón</a:t>
            </a:r>
            <a:endParaRPr lang="es-ES" dirty="0"/>
          </a:p>
        </p:txBody>
      </p:sp>
      <p:sp>
        <p:nvSpPr>
          <p:cNvPr id="3" name="2 Marcador de contenido"/>
          <p:cNvSpPr>
            <a:spLocks noGrp="1"/>
          </p:cNvSpPr>
          <p:nvPr>
            <p:ph sz="half" idx="1"/>
          </p:nvPr>
        </p:nvSpPr>
        <p:spPr>
          <a:xfrm>
            <a:off x="457282" y="1600576"/>
            <a:ext cx="4039301" cy="45270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9007" y="1600576"/>
            <a:ext cx="4039301" cy="45270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3687225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ólo el título">
    <p:spTree>
      <p:nvGrpSpPr>
        <p:cNvPr id="1" name=""/>
        <p:cNvGrpSpPr/>
        <p:nvPr/>
      </p:nvGrpSpPr>
      <p:grpSpPr>
        <a:xfrm>
          <a:off x="0" y="0"/>
          <a:ext cx="0" cy="0"/>
          <a:chOff x="0" y="0"/>
          <a:chExt cx="0" cy="0"/>
        </a:xfrm>
      </p:grpSpPr>
      <p:pic>
        <p:nvPicPr>
          <p:cNvPr id="3"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
            <a:ext cx="9145588" cy="712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8 Título"/>
          <p:cNvSpPr>
            <a:spLocks noGrp="1"/>
          </p:cNvSpPr>
          <p:nvPr>
            <p:ph type="title"/>
          </p:nvPr>
        </p:nvSpPr>
        <p:spPr>
          <a:xfrm>
            <a:off x="457201" y="2988971"/>
            <a:ext cx="8231188" cy="1143000"/>
          </a:xfrm>
          <a:prstGeom prst="rect">
            <a:avLst/>
          </a:prstGeom>
        </p:spPr>
        <p:txBody>
          <a:bodyPr/>
          <a:lstStyle>
            <a:lvl1pPr algn="ctr">
              <a:defRPr>
                <a:solidFill>
                  <a:schemeClr val="accent5">
                    <a:lumMod val="50000"/>
                  </a:schemeClr>
                </a:solidFill>
                <a:latin typeface="Gill Sans MT" panose="020B0502020104020203" pitchFamily="34" charset="0"/>
              </a:defRPr>
            </a:lvl1pPr>
          </a:lstStyle>
          <a:p>
            <a:r>
              <a:rPr lang="es-ES"/>
              <a:t>Haga clic para modificar el estilo de título del patrón</a:t>
            </a:r>
            <a:endParaRPr lang="es-ES" dirty="0"/>
          </a:p>
        </p:txBody>
      </p:sp>
      <p:sp>
        <p:nvSpPr>
          <p:cNvPr id="4" name="3 Marcador de fecha"/>
          <p:cNvSpPr>
            <a:spLocks noGrp="1"/>
          </p:cNvSpPr>
          <p:nvPr>
            <p:ph type="dt" sz="half" idx="10"/>
          </p:nvPr>
        </p:nvSpPr>
        <p:spPr/>
        <p:txBody>
          <a:bodyPr/>
          <a:lstStyle>
            <a:lvl1pPr>
              <a:defRPr/>
            </a:lvl1pPr>
          </a:lstStyle>
          <a:p>
            <a:pPr>
              <a:defRPr/>
            </a:pPr>
            <a:fld id="{82F45492-652A-4753-822F-357398BC85AC}" type="datetime1">
              <a:rPr lang="es-ES" smtClean="0">
                <a:solidFill>
                  <a:prstClr val="black">
                    <a:tint val="75000"/>
                  </a:prstClr>
                </a:solidFill>
              </a:rPr>
              <a:pPr>
                <a:defRPr/>
              </a:pPr>
              <a:t>19/06/2023</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C9890A6D-2EE4-4E0F-A312-B039E3A4A7CA}" type="slidenum">
              <a:rPr lang="es-ES">
                <a:solidFill>
                  <a:prstClr val="black">
                    <a:tint val="75000"/>
                  </a:prstClr>
                </a:solidFill>
              </a:rPr>
              <a:pPr>
                <a:defRPr/>
              </a:pPr>
              <a:t>‹Nº›</a:t>
            </a:fld>
            <a:endParaRPr lang="es-ES">
              <a:solidFill>
                <a:prstClr val="black">
                  <a:tint val="75000"/>
                </a:prstClr>
              </a:solidFill>
            </a:endParaRPr>
          </a:p>
        </p:txBody>
      </p:sp>
    </p:spTree>
    <p:extLst>
      <p:ext uri="{BB962C8B-B14F-4D97-AF65-F5344CB8AC3E}">
        <p14:creationId xmlns:p14="http://schemas.microsoft.com/office/powerpoint/2010/main" val="2383810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pic>
        <p:nvPicPr>
          <p:cNvPr id="6"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3176"/>
            <a:ext cx="9151938" cy="686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439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ítulo y objetos">
    <p:spTree>
      <p:nvGrpSpPr>
        <p:cNvPr id="1" name=""/>
        <p:cNvGrpSpPr/>
        <p:nvPr/>
      </p:nvGrpSpPr>
      <p:grpSpPr>
        <a:xfrm>
          <a:off x="0" y="0"/>
          <a:ext cx="0" cy="0"/>
          <a:chOff x="0" y="0"/>
          <a:chExt cx="0" cy="0"/>
        </a:xfrm>
      </p:grpSpPr>
      <p:pic>
        <p:nvPicPr>
          <p:cNvPr id="5"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23891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Marcador de contenido"/>
          <p:cNvSpPr>
            <a:spLocks noGrp="1"/>
          </p:cNvSpPr>
          <p:nvPr>
            <p:ph idx="1"/>
          </p:nvPr>
        </p:nvSpPr>
        <p:spPr>
          <a:xfrm>
            <a:off x="2786844" y="1715282"/>
            <a:ext cx="5901465" cy="4527011"/>
          </a:xfrm>
          <a:prstGeom prst="rect">
            <a:avLst/>
          </a:prstGeom>
        </p:spPr>
        <p:txBody>
          <a:bodyPr/>
          <a:lstStyle>
            <a:lvl1pPr algn="l">
              <a:defRPr sz="2400" b="0">
                <a:solidFill>
                  <a:schemeClr val="bg1">
                    <a:lumMod val="50000"/>
                  </a:schemeClr>
                </a:solidFill>
                <a:latin typeface="Gill Sans MT Condensed" pitchFamily="34" charset="0"/>
              </a:defRPr>
            </a:lvl1pPr>
            <a:lvl2pPr algn="l">
              <a:defRPr sz="2000" b="0">
                <a:solidFill>
                  <a:schemeClr val="bg1">
                    <a:lumMod val="50000"/>
                  </a:schemeClr>
                </a:solidFill>
                <a:latin typeface="Gill Sans MT Condensed" pitchFamily="34" charset="0"/>
              </a:defRPr>
            </a:lvl2pPr>
            <a:lvl3pPr algn="l">
              <a:defRPr sz="1800" b="0">
                <a:solidFill>
                  <a:schemeClr val="bg1">
                    <a:lumMod val="50000"/>
                  </a:schemeClr>
                </a:solidFill>
                <a:latin typeface="Gill Sans MT Condensed" pitchFamily="34" charset="0"/>
              </a:defRPr>
            </a:lvl3pPr>
            <a:lvl4pPr algn="l">
              <a:defRPr sz="1600" b="0">
                <a:solidFill>
                  <a:schemeClr val="bg1">
                    <a:lumMod val="50000"/>
                  </a:schemeClr>
                </a:solidFill>
                <a:latin typeface="Gill Sans MT Condensed" pitchFamily="34" charset="0"/>
              </a:defRPr>
            </a:lvl4pPr>
            <a:lvl5pPr algn="l">
              <a:defRPr sz="1600" b="0">
                <a:solidFill>
                  <a:schemeClr val="bg1">
                    <a:lumMod val="50000"/>
                  </a:schemeClr>
                </a:solidFill>
                <a:latin typeface="Gill Sans MT Condensed"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 dirty="0"/>
          </a:p>
        </p:txBody>
      </p:sp>
      <p:sp>
        <p:nvSpPr>
          <p:cNvPr id="22" name="21 Título"/>
          <p:cNvSpPr>
            <a:spLocks noGrp="1"/>
          </p:cNvSpPr>
          <p:nvPr>
            <p:ph type="title"/>
          </p:nvPr>
        </p:nvSpPr>
        <p:spPr>
          <a:xfrm>
            <a:off x="2786844" y="274638"/>
            <a:ext cx="5901544" cy="583388"/>
          </a:xfrm>
          <a:prstGeom prst="rect">
            <a:avLst/>
          </a:prstGeom>
        </p:spPr>
        <p:txBody>
          <a:bodyPr/>
          <a:lstStyle>
            <a:lvl1pPr algn="r" rtl="0" fontAlgn="base">
              <a:spcBef>
                <a:spcPct val="0"/>
              </a:spcBef>
              <a:spcAft>
                <a:spcPct val="0"/>
              </a:spcAft>
              <a:defRPr lang="es-ES" sz="2800" b="0" kern="1200" baseline="0" dirty="0" smtClean="0">
                <a:solidFill>
                  <a:schemeClr val="tx1">
                    <a:lumMod val="75000"/>
                    <a:lumOff val="25000"/>
                  </a:schemeClr>
                </a:solidFill>
                <a:latin typeface="Gill Sans MT Condensed" pitchFamily="34" charset="0"/>
                <a:ea typeface="+mn-ea"/>
                <a:cs typeface="+mn-cs"/>
              </a:defRPr>
            </a:lvl1pPr>
          </a:lstStyle>
          <a:p>
            <a:r>
              <a:rPr lang="es-ES"/>
              <a:t>Haga clic para modificar el estilo de título del patrón</a:t>
            </a:r>
          </a:p>
        </p:txBody>
      </p:sp>
      <p:sp>
        <p:nvSpPr>
          <p:cNvPr id="25" name="2 Subtítulo"/>
          <p:cNvSpPr>
            <a:spLocks noGrp="1"/>
          </p:cNvSpPr>
          <p:nvPr>
            <p:ph type="subTitle" idx="13"/>
          </p:nvPr>
        </p:nvSpPr>
        <p:spPr>
          <a:xfrm>
            <a:off x="2286778" y="929464"/>
            <a:ext cx="6402388" cy="714380"/>
          </a:xfrm>
          <a:prstGeom prst="rect">
            <a:avLst/>
          </a:prstGeom>
        </p:spPr>
        <p:txBody>
          <a:bodyPr/>
          <a:lstStyle>
            <a:lvl1pPr marL="0" indent="0" algn="r">
              <a:buNone/>
              <a:defRPr lang="es-ES" sz="2000" b="0" kern="1200" baseline="0" noProof="0" dirty="0" smtClean="0">
                <a:solidFill>
                  <a:schemeClr val="accent3">
                    <a:lumMod val="75000"/>
                  </a:schemeClr>
                </a:solidFill>
                <a:latin typeface="Gill Sans MT Condensed" pitchFamily="34" charset="0"/>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s-ES"/>
              <a:t>Haga clic para modificar el estilo de subtítulo del patrón</a:t>
            </a:r>
            <a:endParaRPr lang="es-ES" dirty="0"/>
          </a:p>
        </p:txBody>
      </p:sp>
      <p:sp>
        <p:nvSpPr>
          <p:cNvPr id="6" name="3 Marcador de fecha"/>
          <p:cNvSpPr>
            <a:spLocks noGrp="1"/>
          </p:cNvSpPr>
          <p:nvPr>
            <p:ph type="dt" sz="half" idx="14"/>
          </p:nvPr>
        </p:nvSpPr>
        <p:spPr>
          <a:xfrm>
            <a:off x="80963" y="6421438"/>
            <a:ext cx="2133600" cy="366712"/>
          </a:xfrm>
        </p:spPr>
        <p:txBody>
          <a:bodyPr/>
          <a:lstStyle>
            <a:lvl1pPr>
              <a:defRPr/>
            </a:lvl1pPr>
          </a:lstStyle>
          <a:p>
            <a:pPr>
              <a:defRPr/>
            </a:pPr>
            <a:fld id="{BDA87522-1944-4926-A7AF-E65B00CFAAF0}" type="datetime1">
              <a:rPr lang="es-ES" smtClean="0"/>
              <a:t>19/06/2023</a:t>
            </a:fld>
            <a:endParaRPr lang="es-ES"/>
          </a:p>
        </p:txBody>
      </p:sp>
      <p:sp>
        <p:nvSpPr>
          <p:cNvPr id="7" name="4 Marcador de pie de página"/>
          <p:cNvSpPr>
            <a:spLocks noGrp="1"/>
          </p:cNvSpPr>
          <p:nvPr>
            <p:ph type="ftr" sz="quarter" idx="15"/>
          </p:nvPr>
        </p:nvSpPr>
        <p:spPr>
          <a:xfrm>
            <a:off x="2786063" y="6421438"/>
            <a:ext cx="3235325" cy="366712"/>
          </a:xfrm>
        </p:spPr>
        <p:txBody>
          <a:bodyPr/>
          <a:lstStyle>
            <a:lvl1pPr algn="l">
              <a:defRPr/>
            </a:lvl1pPr>
          </a:lstStyle>
          <a:p>
            <a:pPr>
              <a:defRPr/>
            </a:pPr>
            <a:endParaRPr lang="es-ES"/>
          </a:p>
        </p:txBody>
      </p:sp>
      <p:sp>
        <p:nvSpPr>
          <p:cNvPr id="8" name="5 Marcador de número de diapositiva"/>
          <p:cNvSpPr>
            <a:spLocks noGrp="1"/>
          </p:cNvSpPr>
          <p:nvPr>
            <p:ph type="sldNum" sz="quarter" idx="16"/>
          </p:nvPr>
        </p:nvSpPr>
        <p:spPr>
          <a:xfrm>
            <a:off x="6554788" y="6421438"/>
            <a:ext cx="2133600" cy="366712"/>
          </a:xfrm>
        </p:spPr>
        <p:txBody>
          <a:bodyPr/>
          <a:lstStyle>
            <a:lvl1pPr>
              <a:defRPr/>
            </a:lvl1pPr>
          </a:lstStyle>
          <a:p>
            <a:pPr>
              <a:defRPr/>
            </a:pPr>
            <a:fld id="{82F05EDA-E6C7-451D-8F8E-8C60840F7969}" type="slidenum">
              <a:rPr lang="es-ES"/>
              <a:pPr>
                <a:defRPr/>
              </a:pPr>
              <a:t>‹Nº›</a:t>
            </a:fld>
            <a:endParaRPr lang="es-ES"/>
          </a:p>
        </p:txBody>
      </p:sp>
    </p:spTree>
    <p:extLst>
      <p:ext uri="{BB962C8B-B14F-4D97-AF65-F5344CB8AC3E}">
        <p14:creationId xmlns:p14="http://schemas.microsoft.com/office/powerpoint/2010/main" val="69019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ítulo y objetos">
    <p:spTree>
      <p:nvGrpSpPr>
        <p:cNvPr id="1" name=""/>
        <p:cNvGrpSpPr/>
        <p:nvPr/>
      </p:nvGrpSpPr>
      <p:grpSpPr>
        <a:xfrm>
          <a:off x="0" y="0"/>
          <a:ext cx="0" cy="0"/>
          <a:chOff x="0" y="0"/>
          <a:chExt cx="0" cy="0"/>
        </a:xfrm>
      </p:grpSpPr>
      <p:pic>
        <p:nvPicPr>
          <p:cNvPr id="5"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
            <a:ext cx="9213850" cy="717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Marcador de contenido"/>
          <p:cNvSpPr>
            <a:spLocks noGrp="1"/>
          </p:cNvSpPr>
          <p:nvPr>
            <p:ph idx="1"/>
          </p:nvPr>
        </p:nvSpPr>
        <p:spPr>
          <a:xfrm>
            <a:off x="396332" y="1715284"/>
            <a:ext cx="8291979" cy="4527011"/>
          </a:xfrm>
          <a:prstGeom prst="rect">
            <a:avLst/>
          </a:prstGeom>
        </p:spPr>
        <p:txBody>
          <a:bodyPr/>
          <a:lstStyle>
            <a:lvl1pPr algn="l">
              <a:defRPr sz="2400" b="0">
                <a:solidFill>
                  <a:schemeClr val="bg1">
                    <a:lumMod val="50000"/>
                  </a:schemeClr>
                </a:solidFill>
                <a:latin typeface="Gill Sans MT Condensed" pitchFamily="34" charset="0"/>
              </a:defRPr>
            </a:lvl1pPr>
            <a:lvl2pPr algn="l">
              <a:defRPr sz="2000" b="0">
                <a:solidFill>
                  <a:schemeClr val="bg1">
                    <a:lumMod val="50000"/>
                  </a:schemeClr>
                </a:solidFill>
                <a:latin typeface="Gill Sans MT Condensed" pitchFamily="34" charset="0"/>
              </a:defRPr>
            </a:lvl2pPr>
            <a:lvl3pPr algn="l">
              <a:defRPr sz="1800" b="0">
                <a:solidFill>
                  <a:schemeClr val="bg1">
                    <a:lumMod val="50000"/>
                  </a:schemeClr>
                </a:solidFill>
                <a:latin typeface="Gill Sans MT Condensed" pitchFamily="34" charset="0"/>
              </a:defRPr>
            </a:lvl3pPr>
            <a:lvl4pPr algn="l">
              <a:defRPr sz="1600" b="0">
                <a:solidFill>
                  <a:schemeClr val="bg1">
                    <a:lumMod val="50000"/>
                  </a:schemeClr>
                </a:solidFill>
                <a:latin typeface="Gill Sans MT Condensed" pitchFamily="34" charset="0"/>
              </a:defRPr>
            </a:lvl4pPr>
            <a:lvl5pPr algn="l">
              <a:defRPr sz="1600" b="0">
                <a:solidFill>
                  <a:schemeClr val="bg1">
                    <a:lumMod val="50000"/>
                  </a:schemeClr>
                </a:solidFill>
                <a:latin typeface="Gill Sans MT Condensed"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 dirty="0"/>
          </a:p>
        </p:txBody>
      </p:sp>
      <p:sp>
        <p:nvSpPr>
          <p:cNvPr id="22" name="21 Título"/>
          <p:cNvSpPr>
            <a:spLocks noGrp="1"/>
          </p:cNvSpPr>
          <p:nvPr>
            <p:ph type="title"/>
          </p:nvPr>
        </p:nvSpPr>
        <p:spPr>
          <a:xfrm>
            <a:off x="2786844" y="274638"/>
            <a:ext cx="5901544" cy="583388"/>
          </a:xfrm>
          <a:prstGeom prst="rect">
            <a:avLst/>
          </a:prstGeom>
        </p:spPr>
        <p:txBody>
          <a:bodyPr/>
          <a:lstStyle>
            <a:lvl1pPr algn="r" rtl="0" fontAlgn="base">
              <a:spcBef>
                <a:spcPct val="0"/>
              </a:spcBef>
              <a:spcAft>
                <a:spcPct val="0"/>
              </a:spcAft>
              <a:defRPr lang="es-ES" sz="2800" b="0" kern="1200" baseline="0" dirty="0" smtClean="0">
                <a:solidFill>
                  <a:schemeClr val="tx1">
                    <a:lumMod val="75000"/>
                    <a:lumOff val="25000"/>
                  </a:schemeClr>
                </a:solidFill>
                <a:latin typeface="Gill Sans MT Condensed" pitchFamily="34" charset="0"/>
                <a:ea typeface="+mn-ea"/>
                <a:cs typeface="+mn-cs"/>
              </a:defRPr>
            </a:lvl1pPr>
          </a:lstStyle>
          <a:p>
            <a:r>
              <a:rPr lang="es-ES"/>
              <a:t>Haga clic para modificar el estilo de título del patrón</a:t>
            </a:r>
          </a:p>
        </p:txBody>
      </p:sp>
      <p:sp>
        <p:nvSpPr>
          <p:cNvPr id="25" name="2 Subtítulo"/>
          <p:cNvSpPr>
            <a:spLocks noGrp="1"/>
          </p:cNvSpPr>
          <p:nvPr>
            <p:ph type="subTitle" idx="13"/>
          </p:nvPr>
        </p:nvSpPr>
        <p:spPr>
          <a:xfrm>
            <a:off x="2286778" y="929466"/>
            <a:ext cx="6402388" cy="714380"/>
          </a:xfrm>
          <a:prstGeom prst="rect">
            <a:avLst/>
          </a:prstGeom>
        </p:spPr>
        <p:txBody>
          <a:bodyPr/>
          <a:lstStyle>
            <a:lvl1pPr marL="0" indent="0" algn="r">
              <a:buNone/>
              <a:defRPr lang="es-ES" sz="2000" b="0" kern="1200" baseline="0" noProof="0" dirty="0" smtClean="0">
                <a:solidFill>
                  <a:schemeClr val="accent3">
                    <a:lumMod val="75000"/>
                  </a:schemeClr>
                </a:solidFill>
                <a:latin typeface="Gill Sans MT Condensed" pitchFamily="34" charset="0"/>
                <a:ea typeface="+mn-ea"/>
                <a:cs typeface="+mn-cs"/>
              </a:defRPr>
            </a:lvl1pPr>
            <a:lvl2pPr marL="457110" indent="0" algn="ctr">
              <a:buNone/>
              <a:defRPr>
                <a:solidFill>
                  <a:schemeClr val="tx1">
                    <a:tint val="75000"/>
                  </a:schemeClr>
                </a:solidFill>
              </a:defRPr>
            </a:lvl2pPr>
            <a:lvl3pPr marL="914216" indent="0" algn="ctr">
              <a:buNone/>
              <a:defRPr>
                <a:solidFill>
                  <a:schemeClr val="tx1">
                    <a:tint val="75000"/>
                  </a:schemeClr>
                </a:solidFill>
              </a:defRPr>
            </a:lvl3pPr>
            <a:lvl4pPr marL="1371326" indent="0" algn="ctr">
              <a:buNone/>
              <a:defRPr>
                <a:solidFill>
                  <a:schemeClr val="tx1">
                    <a:tint val="75000"/>
                  </a:schemeClr>
                </a:solidFill>
              </a:defRPr>
            </a:lvl4pPr>
            <a:lvl5pPr marL="1828434" indent="0" algn="ctr">
              <a:buNone/>
              <a:defRPr>
                <a:solidFill>
                  <a:schemeClr val="tx1">
                    <a:tint val="75000"/>
                  </a:schemeClr>
                </a:solidFill>
              </a:defRPr>
            </a:lvl5pPr>
            <a:lvl6pPr marL="2285544" indent="0" algn="ctr">
              <a:buNone/>
              <a:defRPr>
                <a:solidFill>
                  <a:schemeClr val="tx1">
                    <a:tint val="75000"/>
                  </a:schemeClr>
                </a:solidFill>
              </a:defRPr>
            </a:lvl6pPr>
            <a:lvl7pPr marL="2742650" indent="0" algn="ctr">
              <a:buNone/>
              <a:defRPr>
                <a:solidFill>
                  <a:schemeClr val="tx1">
                    <a:tint val="75000"/>
                  </a:schemeClr>
                </a:solidFill>
              </a:defRPr>
            </a:lvl7pPr>
            <a:lvl8pPr marL="3199760" indent="0" algn="ctr">
              <a:buNone/>
              <a:defRPr>
                <a:solidFill>
                  <a:schemeClr val="tx1">
                    <a:tint val="75000"/>
                  </a:schemeClr>
                </a:solidFill>
              </a:defRPr>
            </a:lvl8pPr>
            <a:lvl9pPr marL="3656869" indent="0" algn="ctr">
              <a:buNone/>
              <a:defRPr>
                <a:solidFill>
                  <a:schemeClr val="tx1">
                    <a:tint val="75000"/>
                  </a:schemeClr>
                </a:solidFill>
              </a:defRPr>
            </a:lvl9pPr>
          </a:lstStyle>
          <a:p>
            <a:pPr lvl="0"/>
            <a:r>
              <a:rPr lang="es-ES"/>
              <a:t>Haga clic para modificar el estilo de subtítulo del patrón</a:t>
            </a:r>
            <a:endParaRPr lang="es-ES" dirty="0"/>
          </a:p>
        </p:txBody>
      </p:sp>
      <p:sp>
        <p:nvSpPr>
          <p:cNvPr id="6" name="3 Marcador de fecha"/>
          <p:cNvSpPr>
            <a:spLocks noGrp="1"/>
          </p:cNvSpPr>
          <p:nvPr>
            <p:ph type="dt" sz="half" idx="14"/>
          </p:nvPr>
        </p:nvSpPr>
        <p:spPr>
          <a:xfrm>
            <a:off x="80963" y="6421438"/>
            <a:ext cx="2133600" cy="366712"/>
          </a:xfrm>
        </p:spPr>
        <p:txBody>
          <a:bodyPr/>
          <a:lstStyle>
            <a:lvl1pPr>
              <a:defRPr/>
            </a:lvl1pPr>
          </a:lstStyle>
          <a:p>
            <a:pPr>
              <a:defRPr/>
            </a:pPr>
            <a:fld id="{6773B1C1-DA57-4ED2-A740-B3898709B1BA}" type="datetime1">
              <a:rPr lang="es-ES" smtClean="0"/>
              <a:t>19/06/2023</a:t>
            </a:fld>
            <a:endParaRPr lang="es-ES"/>
          </a:p>
        </p:txBody>
      </p:sp>
      <p:sp>
        <p:nvSpPr>
          <p:cNvPr id="7" name="4 Marcador de pie de página"/>
          <p:cNvSpPr>
            <a:spLocks noGrp="1"/>
          </p:cNvSpPr>
          <p:nvPr>
            <p:ph type="ftr" sz="quarter" idx="15"/>
          </p:nvPr>
        </p:nvSpPr>
        <p:spPr>
          <a:xfrm>
            <a:off x="2786065" y="6421438"/>
            <a:ext cx="3235325" cy="366712"/>
          </a:xfrm>
        </p:spPr>
        <p:txBody>
          <a:bodyPr/>
          <a:lstStyle>
            <a:lvl1pPr algn="l">
              <a:defRPr/>
            </a:lvl1pPr>
          </a:lstStyle>
          <a:p>
            <a:pPr>
              <a:defRPr/>
            </a:pPr>
            <a:endParaRPr lang="es-ES"/>
          </a:p>
        </p:txBody>
      </p:sp>
      <p:sp>
        <p:nvSpPr>
          <p:cNvPr id="8" name="5 Marcador de número de diapositiva"/>
          <p:cNvSpPr>
            <a:spLocks noGrp="1"/>
          </p:cNvSpPr>
          <p:nvPr>
            <p:ph type="sldNum" sz="quarter" idx="16"/>
          </p:nvPr>
        </p:nvSpPr>
        <p:spPr>
          <a:xfrm>
            <a:off x="6554788" y="6421438"/>
            <a:ext cx="2133600" cy="366712"/>
          </a:xfrm>
        </p:spPr>
        <p:txBody>
          <a:bodyPr/>
          <a:lstStyle>
            <a:lvl1pPr>
              <a:defRPr/>
            </a:lvl1pPr>
          </a:lstStyle>
          <a:p>
            <a:pPr>
              <a:defRPr/>
            </a:pPr>
            <a:fld id="{8B844295-AE4E-4E43-8BF8-B9D4B6C76541}" type="slidenum">
              <a:rPr lang="es-ES"/>
              <a:pPr>
                <a:defRPr/>
              </a:pPr>
              <a:t>‹Nº›</a:t>
            </a:fld>
            <a:endParaRPr lang="es-ES"/>
          </a:p>
        </p:txBody>
      </p:sp>
    </p:spTree>
    <p:extLst>
      <p:ext uri="{BB962C8B-B14F-4D97-AF65-F5344CB8AC3E}">
        <p14:creationId xmlns:p14="http://schemas.microsoft.com/office/powerpoint/2010/main" val="1669078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os objetos">
    <p:spTree>
      <p:nvGrpSpPr>
        <p:cNvPr id="1" name=""/>
        <p:cNvGrpSpPr/>
        <p:nvPr/>
      </p:nvGrpSpPr>
      <p:grpSpPr>
        <a:xfrm>
          <a:off x="0" y="0"/>
          <a:ext cx="0" cy="0"/>
          <a:chOff x="0" y="0"/>
          <a:chExt cx="0" cy="0"/>
        </a:xfrm>
      </p:grpSpPr>
      <p:pic>
        <p:nvPicPr>
          <p:cNvPr id="6"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
            <a:ext cx="9145588" cy="712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3 Marcador de fecha"/>
          <p:cNvSpPr txBox="1">
            <a:spLocks/>
          </p:cNvSpPr>
          <p:nvPr userDrawn="1"/>
        </p:nvSpPr>
        <p:spPr>
          <a:xfrm>
            <a:off x="80963" y="6421438"/>
            <a:ext cx="2133600" cy="366712"/>
          </a:xfrm>
          <a:prstGeom prst="rect">
            <a:avLst/>
          </a:prstGeom>
        </p:spPr>
        <p:txBody>
          <a:bodyPr lIns="91422" tIns="45712" rIns="91422" bIns="45712" anchor="ctr"/>
          <a:lstStyle>
            <a:defPPr>
              <a:defRPr lang="es-E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131E9757-398C-49A7-A41E-B11D6BCDCA74}" type="datetimeFigureOut">
              <a:rPr lang="es-ES" smtClean="0"/>
              <a:pPr>
                <a:defRPr/>
              </a:pPr>
              <a:t>19/06/2023</a:t>
            </a:fld>
            <a:endParaRPr lang="es-ES"/>
          </a:p>
        </p:txBody>
      </p:sp>
      <p:sp>
        <p:nvSpPr>
          <p:cNvPr id="8" name="5 Marcador de número de diapositiva"/>
          <p:cNvSpPr txBox="1">
            <a:spLocks/>
          </p:cNvSpPr>
          <p:nvPr userDrawn="1"/>
        </p:nvSpPr>
        <p:spPr>
          <a:xfrm>
            <a:off x="6554788" y="6421438"/>
            <a:ext cx="2133600" cy="366712"/>
          </a:xfrm>
          <a:prstGeom prst="rect">
            <a:avLst/>
          </a:prstGeom>
        </p:spPr>
        <p:txBody>
          <a:bodyPr lIns="91422" tIns="45712" rIns="91422" bIns="45712" anchor="ctr"/>
          <a:lstStyle>
            <a:defPPr>
              <a:defRPr lang="es-ES"/>
            </a:defPPr>
            <a:lvl1pPr algn="r"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22622D0C-CB5A-4B17-842C-BC21C642409B}" type="slidenum">
              <a:rPr lang="es-ES" smtClean="0"/>
              <a:pPr>
                <a:defRPr/>
              </a:pPr>
              <a:t>‹Nº›</a:t>
            </a:fld>
            <a:endParaRPr lang="es-ES"/>
          </a:p>
        </p:txBody>
      </p:sp>
      <p:sp>
        <p:nvSpPr>
          <p:cNvPr id="9" name="21 Título"/>
          <p:cNvSpPr>
            <a:spLocks noGrp="1"/>
          </p:cNvSpPr>
          <p:nvPr>
            <p:ph type="title"/>
          </p:nvPr>
        </p:nvSpPr>
        <p:spPr>
          <a:xfrm>
            <a:off x="2786844" y="274638"/>
            <a:ext cx="5901544" cy="583388"/>
          </a:xfrm>
          <a:prstGeom prst="rect">
            <a:avLst/>
          </a:prstGeom>
        </p:spPr>
        <p:txBody>
          <a:bodyPr/>
          <a:lstStyle>
            <a:lvl1pPr algn="r" rtl="0" fontAlgn="base">
              <a:spcBef>
                <a:spcPct val="0"/>
              </a:spcBef>
              <a:spcAft>
                <a:spcPct val="0"/>
              </a:spcAft>
              <a:defRPr lang="es-ES" sz="2800" b="0" kern="1200" baseline="0" dirty="0" smtClean="0">
                <a:solidFill>
                  <a:schemeClr val="tx1">
                    <a:lumMod val="75000"/>
                    <a:lumOff val="25000"/>
                  </a:schemeClr>
                </a:solidFill>
                <a:latin typeface="Gill Sans MT Condensed" pitchFamily="34" charset="0"/>
                <a:ea typeface="+mn-ea"/>
                <a:cs typeface="+mn-cs"/>
              </a:defRPr>
            </a:lvl1pPr>
          </a:lstStyle>
          <a:p>
            <a:r>
              <a:rPr lang="es-ES"/>
              <a:t>Haga clic para modificar el estilo de título del patrón</a:t>
            </a:r>
            <a:endParaRPr lang="es-ES" dirty="0"/>
          </a:p>
        </p:txBody>
      </p:sp>
      <p:sp>
        <p:nvSpPr>
          <p:cNvPr id="10" name="2 Subtítulo"/>
          <p:cNvSpPr>
            <a:spLocks noGrp="1"/>
          </p:cNvSpPr>
          <p:nvPr>
            <p:ph type="subTitle" idx="13"/>
          </p:nvPr>
        </p:nvSpPr>
        <p:spPr>
          <a:xfrm>
            <a:off x="2286778" y="929466"/>
            <a:ext cx="6402388" cy="714380"/>
          </a:xfrm>
          <a:prstGeom prst="rect">
            <a:avLst/>
          </a:prstGeom>
        </p:spPr>
        <p:txBody>
          <a:bodyPr/>
          <a:lstStyle>
            <a:lvl1pPr marL="0" indent="0" algn="r">
              <a:buNone/>
              <a:defRPr lang="es-ES" sz="2000" b="0" kern="1200" baseline="0" noProof="0" dirty="0" smtClean="0">
                <a:solidFill>
                  <a:schemeClr val="accent3">
                    <a:lumMod val="75000"/>
                  </a:schemeClr>
                </a:solidFill>
                <a:latin typeface="Gill Sans MT Condensed" pitchFamily="34" charset="0"/>
                <a:ea typeface="+mn-ea"/>
                <a:cs typeface="+mn-cs"/>
              </a:defRPr>
            </a:lvl1pPr>
            <a:lvl2pPr marL="457110" indent="0" algn="ctr">
              <a:buNone/>
              <a:defRPr>
                <a:solidFill>
                  <a:schemeClr val="tx1">
                    <a:tint val="75000"/>
                  </a:schemeClr>
                </a:solidFill>
              </a:defRPr>
            </a:lvl2pPr>
            <a:lvl3pPr marL="914216" indent="0" algn="ctr">
              <a:buNone/>
              <a:defRPr>
                <a:solidFill>
                  <a:schemeClr val="tx1">
                    <a:tint val="75000"/>
                  </a:schemeClr>
                </a:solidFill>
              </a:defRPr>
            </a:lvl3pPr>
            <a:lvl4pPr marL="1371326" indent="0" algn="ctr">
              <a:buNone/>
              <a:defRPr>
                <a:solidFill>
                  <a:schemeClr val="tx1">
                    <a:tint val="75000"/>
                  </a:schemeClr>
                </a:solidFill>
              </a:defRPr>
            </a:lvl4pPr>
            <a:lvl5pPr marL="1828434" indent="0" algn="ctr">
              <a:buNone/>
              <a:defRPr>
                <a:solidFill>
                  <a:schemeClr val="tx1">
                    <a:tint val="75000"/>
                  </a:schemeClr>
                </a:solidFill>
              </a:defRPr>
            </a:lvl5pPr>
            <a:lvl6pPr marL="2285544" indent="0" algn="ctr">
              <a:buNone/>
              <a:defRPr>
                <a:solidFill>
                  <a:schemeClr val="tx1">
                    <a:tint val="75000"/>
                  </a:schemeClr>
                </a:solidFill>
              </a:defRPr>
            </a:lvl6pPr>
            <a:lvl7pPr marL="2742650" indent="0" algn="ctr">
              <a:buNone/>
              <a:defRPr>
                <a:solidFill>
                  <a:schemeClr val="tx1">
                    <a:tint val="75000"/>
                  </a:schemeClr>
                </a:solidFill>
              </a:defRPr>
            </a:lvl7pPr>
            <a:lvl8pPr marL="3199760" indent="0" algn="ctr">
              <a:buNone/>
              <a:defRPr>
                <a:solidFill>
                  <a:schemeClr val="tx1">
                    <a:tint val="75000"/>
                  </a:schemeClr>
                </a:solidFill>
              </a:defRPr>
            </a:lvl8pPr>
            <a:lvl9pPr marL="3656869" indent="0" algn="ctr">
              <a:buNone/>
              <a:defRPr>
                <a:solidFill>
                  <a:schemeClr val="tx1">
                    <a:tint val="75000"/>
                  </a:schemeClr>
                </a:solidFill>
              </a:defRPr>
            </a:lvl9pPr>
          </a:lstStyle>
          <a:p>
            <a:pPr lvl="0"/>
            <a:r>
              <a:rPr lang="es-ES"/>
              <a:t>Haga clic para modificar el estilo de subtítulo del patrón</a:t>
            </a:r>
            <a:endParaRPr lang="es-ES" dirty="0"/>
          </a:p>
        </p:txBody>
      </p:sp>
      <p:sp>
        <p:nvSpPr>
          <p:cNvPr id="3" name="2 Marcador de contenido"/>
          <p:cNvSpPr>
            <a:spLocks noGrp="1"/>
          </p:cNvSpPr>
          <p:nvPr>
            <p:ph sz="half" idx="1"/>
          </p:nvPr>
        </p:nvSpPr>
        <p:spPr>
          <a:xfrm>
            <a:off x="457282" y="1600576"/>
            <a:ext cx="4039301" cy="45270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9007" y="1600576"/>
            <a:ext cx="4039301" cy="45270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4101968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ólo el título">
    <p:spTree>
      <p:nvGrpSpPr>
        <p:cNvPr id="1" name=""/>
        <p:cNvGrpSpPr/>
        <p:nvPr/>
      </p:nvGrpSpPr>
      <p:grpSpPr>
        <a:xfrm>
          <a:off x="0" y="0"/>
          <a:ext cx="0" cy="0"/>
          <a:chOff x="0" y="0"/>
          <a:chExt cx="0" cy="0"/>
        </a:xfrm>
      </p:grpSpPr>
      <p:pic>
        <p:nvPicPr>
          <p:cNvPr id="3"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
            <a:ext cx="9145588" cy="712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8 Título"/>
          <p:cNvSpPr>
            <a:spLocks noGrp="1"/>
          </p:cNvSpPr>
          <p:nvPr>
            <p:ph type="title"/>
          </p:nvPr>
        </p:nvSpPr>
        <p:spPr>
          <a:xfrm>
            <a:off x="457201" y="2988971"/>
            <a:ext cx="8231188" cy="1143000"/>
          </a:xfrm>
          <a:prstGeom prst="rect">
            <a:avLst/>
          </a:prstGeom>
        </p:spPr>
        <p:txBody>
          <a:bodyPr/>
          <a:lstStyle>
            <a:lvl1pPr algn="ctr">
              <a:defRPr>
                <a:solidFill>
                  <a:schemeClr val="accent5">
                    <a:lumMod val="50000"/>
                  </a:schemeClr>
                </a:solidFill>
                <a:latin typeface="Gill Sans MT" panose="020B0502020104020203" pitchFamily="34" charset="0"/>
              </a:defRPr>
            </a:lvl1pPr>
          </a:lstStyle>
          <a:p>
            <a:r>
              <a:rPr lang="es-ES"/>
              <a:t>Haga clic para modificar el estilo de título del patrón</a:t>
            </a:r>
            <a:endParaRPr lang="es-ES" dirty="0"/>
          </a:p>
        </p:txBody>
      </p:sp>
      <p:sp>
        <p:nvSpPr>
          <p:cNvPr id="4" name="3 Marcador de fecha"/>
          <p:cNvSpPr>
            <a:spLocks noGrp="1"/>
          </p:cNvSpPr>
          <p:nvPr>
            <p:ph type="dt" sz="half" idx="10"/>
          </p:nvPr>
        </p:nvSpPr>
        <p:spPr/>
        <p:txBody>
          <a:bodyPr/>
          <a:lstStyle>
            <a:lvl1pPr>
              <a:defRPr/>
            </a:lvl1pPr>
          </a:lstStyle>
          <a:p>
            <a:pPr>
              <a:defRPr/>
            </a:pPr>
            <a:fld id="{82F45492-652A-4753-822F-357398BC85AC}" type="datetime1">
              <a:rPr lang="es-ES" smtClean="0"/>
              <a:t>19/06/2023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C9890A6D-2EE4-4E0F-A312-B039E3A4A7CA}" type="slidenum">
              <a:rPr lang="es-ES"/>
              <a:pPr>
                <a:defRPr/>
              </a:pPr>
              <a:t>‹Nº›</a:t>
            </a:fld>
            <a:endParaRPr lang="es-ES"/>
          </a:p>
        </p:txBody>
      </p:sp>
    </p:spTree>
    <p:extLst>
      <p:ext uri="{BB962C8B-B14F-4D97-AF65-F5344CB8AC3E}">
        <p14:creationId xmlns:p14="http://schemas.microsoft.com/office/powerpoint/2010/main" val="2066132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pic>
        <p:nvPicPr>
          <p:cNvPr id="6"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3176"/>
            <a:ext cx="9151938" cy="686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9147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apositiva de título">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6" y="-255588"/>
            <a:ext cx="9139238" cy="7115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Rectángulo"/>
          <p:cNvSpPr/>
          <p:nvPr userDrawn="1"/>
        </p:nvSpPr>
        <p:spPr>
          <a:xfrm>
            <a:off x="0" y="4287838"/>
            <a:ext cx="9145588" cy="2571750"/>
          </a:xfrm>
          <a:prstGeom prst="rect">
            <a:avLst/>
          </a:prstGeom>
          <a:solidFill>
            <a:schemeClr val="bg1">
              <a:lumMod val="85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2" rIns="91422" bIns="45712" anchor="ctr"/>
          <a:lstStyle/>
          <a:p>
            <a:pPr algn="ctr">
              <a:defRPr/>
            </a:pPr>
            <a:endParaRPr lang="es-ES">
              <a:solidFill>
                <a:prstClr val="white"/>
              </a:solidFill>
            </a:endParaRPr>
          </a:p>
        </p:txBody>
      </p:sp>
      <p:sp>
        <p:nvSpPr>
          <p:cNvPr id="16" name="15 Título"/>
          <p:cNvSpPr>
            <a:spLocks noGrp="1"/>
          </p:cNvSpPr>
          <p:nvPr>
            <p:ph type="title"/>
          </p:nvPr>
        </p:nvSpPr>
        <p:spPr>
          <a:xfrm>
            <a:off x="429390" y="4501366"/>
            <a:ext cx="8231188" cy="714380"/>
          </a:xfrm>
          <a:prstGeom prst="rect">
            <a:avLst/>
          </a:prstGeom>
        </p:spPr>
        <p:txBody>
          <a:bodyPr/>
          <a:lstStyle>
            <a:lvl1pPr>
              <a:defRPr lang="es-ES" sz="2800" b="0" kern="1200" baseline="0" dirty="0" smtClean="0">
                <a:solidFill>
                  <a:schemeClr val="tx1">
                    <a:lumMod val="75000"/>
                    <a:lumOff val="25000"/>
                  </a:schemeClr>
                </a:solidFill>
                <a:latin typeface="Gill Sans MT Condensed" pitchFamily="34" charset="0"/>
                <a:ea typeface="+mn-ea"/>
                <a:cs typeface="+mn-cs"/>
              </a:defRPr>
            </a:lvl1pPr>
          </a:lstStyle>
          <a:p>
            <a:r>
              <a:rPr lang="es-ES"/>
              <a:t>Haga clic para modificar el estilo de título del patrón</a:t>
            </a:r>
            <a:endParaRPr lang="es-ES" dirty="0"/>
          </a:p>
        </p:txBody>
      </p:sp>
      <p:sp>
        <p:nvSpPr>
          <p:cNvPr id="31" name="2 Subtítulo"/>
          <p:cNvSpPr>
            <a:spLocks noGrp="1"/>
          </p:cNvSpPr>
          <p:nvPr>
            <p:ph type="subTitle" idx="1"/>
          </p:nvPr>
        </p:nvSpPr>
        <p:spPr>
          <a:xfrm>
            <a:off x="1358084" y="5287184"/>
            <a:ext cx="6402388" cy="714380"/>
          </a:xfrm>
          <a:prstGeom prst="rect">
            <a:avLst/>
          </a:prstGeom>
        </p:spPr>
        <p:txBody>
          <a:bodyPr/>
          <a:lstStyle>
            <a:lvl1pPr marL="0" indent="0" algn="ctr">
              <a:buNone/>
              <a:defRPr lang="es-ES" sz="2000" b="0" kern="1200" baseline="0" noProof="0" dirty="0" smtClean="0">
                <a:solidFill>
                  <a:schemeClr val="accent3">
                    <a:lumMod val="75000"/>
                  </a:schemeClr>
                </a:solidFill>
                <a:latin typeface="Gill Sans MT Condensed" pitchFamily="34" charset="0"/>
                <a:ea typeface="+mn-ea"/>
                <a:cs typeface="+mn-cs"/>
              </a:defRPr>
            </a:lvl1pPr>
            <a:lvl2pPr marL="457110" indent="0" algn="ctr">
              <a:buNone/>
              <a:defRPr>
                <a:solidFill>
                  <a:schemeClr val="tx1">
                    <a:tint val="75000"/>
                  </a:schemeClr>
                </a:solidFill>
              </a:defRPr>
            </a:lvl2pPr>
            <a:lvl3pPr marL="914216" indent="0" algn="ctr">
              <a:buNone/>
              <a:defRPr>
                <a:solidFill>
                  <a:schemeClr val="tx1">
                    <a:tint val="75000"/>
                  </a:schemeClr>
                </a:solidFill>
              </a:defRPr>
            </a:lvl3pPr>
            <a:lvl4pPr marL="1371326" indent="0" algn="ctr">
              <a:buNone/>
              <a:defRPr>
                <a:solidFill>
                  <a:schemeClr val="tx1">
                    <a:tint val="75000"/>
                  </a:schemeClr>
                </a:solidFill>
              </a:defRPr>
            </a:lvl4pPr>
            <a:lvl5pPr marL="1828434" indent="0" algn="ctr">
              <a:buNone/>
              <a:defRPr>
                <a:solidFill>
                  <a:schemeClr val="tx1">
                    <a:tint val="75000"/>
                  </a:schemeClr>
                </a:solidFill>
              </a:defRPr>
            </a:lvl5pPr>
            <a:lvl6pPr marL="2285544" indent="0" algn="ctr">
              <a:buNone/>
              <a:defRPr>
                <a:solidFill>
                  <a:schemeClr val="tx1">
                    <a:tint val="75000"/>
                  </a:schemeClr>
                </a:solidFill>
              </a:defRPr>
            </a:lvl6pPr>
            <a:lvl7pPr marL="2742650" indent="0" algn="ctr">
              <a:buNone/>
              <a:defRPr>
                <a:solidFill>
                  <a:schemeClr val="tx1">
                    <a:tint val="75000"/>
                  </a:schemeClr>
                </a:solidFill>
              </a:defRPr>
            </a:lvl7pPr>
            <a:lvl8pPr marL="3199760" indent="0" algn="ctr">
              <a:buNone/>
              <a:defRPr>
                <a:solidFill>
                  <a:schemeClr val="tx1">
                    <a:tint val="75000"/>
                  </a:schemeClr>
                </a:solidFill>
              </a:defRPr>
            </a:lvl8pPr>
            <a:lvl9pPr marL="3656869" indent="0" algn="ctr">
              <a:buNone/>
              <a:defRPr>
                <a:solidFill>
                  <a:schemeClr val="tx1">
                    <a:tint val="75000"/>
                  </a:schemeClr>
                </a:solidFill>
              </a:defRPr>
            </a:lvl9pPr>
          </a:lstStyle>
          <a:p>
            <a:pPr lvl="0"/>
            <a:r>
              <a:rPr lang="es-ES"/>
              <a:t>Haga clic para modificar el estilo de subtítulo del patrón</a:t>
            </a:r>
            <a:endParaRPr lang="es-ES" dirty="0"/>
          </a:p>
        </p:txBody>
      </p:sp>
      <p:sp>
        <p:nvSpPr>
          <p:cNvPr id="6" name="31 Marcador de fecha"/>
          <p:cNvSpPr>
            <a:spLocks noGrp="1"/>
          </p:cNvSpPr>
          <p:nvPr>
            <p:ph type="dt" sz="half" idx="10"/>
          </p:nvPr>
        </p:nvSpPr>
        <p:spPr/>
        <p:txBody>
          <a:bodyPr/>
          <a:lstStyle>
            <a:lvl1pPr>
              <a:defRPr/>
            </a:lvl1pPr>
          </a:lstStyle>
          <a:p>
            <a:pPr>
              <a:defRPr/>
            </a:pPr>
            <a:fld id="{A3B5D334-721E-4E0A-8671-DFCC67D7403E}" type="datetime1">
              <a:rPr lang="es-ES" smtClean="0">
                <a:solidFill>
                  <a:prstClr val="black">
                    <a:tint val="75000"/>
                  </a:prstClr>
                </a:solidFill>
              </a:rPr>
              <a:pPr>
                <a:defRPr/>
              </a:pPr>
              <a:t>19/06/2023</a:t>
            </a:fld>
            <a:endParaRPr lang="es-ES" dirty="0">
              <a:solidFill>
                <a:prstClr val="black">
                  <a:tint val="75000"/>
                </a:prstClr>
              </a:solidFill>
            </a:endParaRPr>
          </a:p>
        </p:txBody>
      </p:sp>
      <p:sp>
        <p:nvSpPr>
          <p:cNvPr id="7" name="32 Marcador de número de diapositiva"/>
          <p:cNvSpPr>
            <a:spLocks noGrp="1"/>
          </p:cNvSpPr>
          <p:nvPr>
            <p:ph type="sldNum" sz="quarter" idx="11"/>
          </p:nvPr>
        </p:nvSpPr>
        <p:spPr/>
        <p:txBody>
          <a:bodyPr/>
          <a:lstStyle>
            <a:lvl1pPr>
              <a:defRPr/>
            </a:lvl1pPr>
          </a:lstStyle>
          <a:p>
            <a:pPr>
              <a:defRPr/>
            </a:pPr>
            <a:fld id="{DF57DF2B-F2A9-41EC-916F-C500D0CDCFDE}" type="slidenum">
              <a:rPr lang="es-ES">
                <a:solidFill>
                  <a:prstClr val="black">
                    <a:tint val="75000"/>
                  </a:prstClr>
                </a:solidFill>
              </a:rPr>
              <a:pPr>
                <a:defRPr/>
              </a:pPr>
              <a:t>‹Nº›</a:t>
            </a:fld>
            <a:endParaRPr lang="es-ES" dirty="0">
              <a:solidFill>
                <a:prstClr val="black">
                  <a:tint val="75000"/>
                </a:prstClr>
              </a:solidFill>
            </a:endParaRPr>
          </a:p>
        </p:txBody>
      </p:sp>
      <p:sp>
        <p:nvSpPr>
          <p:cNvPr id="8" name="33 Marcador de pie de página"/>
          <p:cNvSpPr>
            <a:spLocks noGrp="1"/>
          </p:cNvSpPr>
          <p:nvPr>
            <p:ph type="ftr" sz="quarter" idx="12"/>
          </p:nvPr>
        </p:nvSpPr>
        <p:spPr/>
        <p:txBody>
          <a:bodyPr/>
          <a:lstStyle>
            <a:lvl1pPr>
              <a:defRPr/>
            </a:lvl1pPr>
          </a:lstStyle>
          <a:p>
            <a:pPr>
              <a:defRPr/>
            </a:pPr>
            <a:endParaRPr lang="es-ES">
              <a:solidFill>
                <a:prstClr val="black">
                  <a:tint val="75000"/>
                </a:prstClr>
              </a:solidFill>
            </a:endParaRPr>
          </a:p>
        </p:txBody>
      </p:sp>
    </p:spTree>
    <p:extLst>
      <p:ext uri="{BB962C8B-B14F-4D97-AF65-F5344CB8AC3E}">
        <p14:creationId xmlns:p14="http://schemas.microsoft.com/office/powerpoint/2010/main" val="1875604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ítulo y objetos">
    <p:spTree>
      <p:nvGrpSpPr>
        <p:cNvPr id="1" name=""/>
        <p:cNvGrpSpPr/>
        <p:nvPr/>
      </p:nvGrpSpPr>
      <p:grpSpPr>
        <a:xfrm>
          <a:off x="0" y="0"/>
          <a:ext cx="0" cy="0"/>
          <a:chOff x="0" y="0"/>
          <a:chExt cx="0" cy="0"/>
        </a:xfrm>
      </p:grpSpPr>
      <p:pic>
        <p:nvPicPr>
          <p:cNvPr id="5"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23891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Marcador de contenido"/>
          <p:cNvSpPr>
            <a:spLocks noGrp="1"/>
          </p:cNvSpPr>
          <p:nvPr>
            <p:ph idx="1"/>
          </p:nvPr>
        </p:nvSpPr>
        <p:spPr>
          <a:xfrm>
            <a:off x="2786844" y="1715282"/>
            <a:ext cx="5901465" cy="4527011"/>
          </a:xfrm>
          <a:prstGeom prst="rect">
            <a:avLst/>
          </a:prstGeom>
        </p:spPr>
        <p:txBody>
          <a:bodyPr/>
          <a:lstStyle>
            <a:lvl1pPr algn="l">
              <a:defRPr sz="2400" b="0">
                <a:solidFill>
                  <a:schemeClr val="bg1">
                    <a:lumMod val="50000"/>
                  </a:schemeClr>
                </a:solidFill>
                <a:latin typeface="Gill Sans MT Condensed" pitchFamily="34" charset="0"/>
              </a:defRPr>
            </a:lvl1pPr>
            <a:lvl2pPr algn="l">
              <a:defRPr sz="2000" b="0">
                <a:solidFill>
                  <a:schemeClr val="bg1">
                    <a:lumMod val="50000"/>
                  </a:schemeClr>
                </a:solidFill>
                <a:latin typeface="Gill Sans MT Condensed" pitchFamily="34" charset="0"/>
              </a:defRPr>
            </a:lvl2pPr>
            <a:lvl3pPr algn="l">
              <a:defRPr sz="1800" b="0">
                <a:solidFill>
                  <a:schemeClr val="bg1">
                    <a:lumMod val="50000"/>
                  </a:schemeClr>
                </a:solidFill>
                <a:latin typeface="Gill Sans MT Condensed" pitchFamily="34" charset="0"/>
              </a:defRPr>
            </a:lvl3pPr>
            <a:lvl4pPr algn="l">
              <a:defRPr sz="1600" b="0">
                <a:solidFill>
                  <a:schemeClr val="bg1">
                    <a:lumMod val="50000"/>
                  </a:schemeClr>
                </a:solidFill>
                <a:latin typeface="Gill Sans MT Condensed" pitchFamily="34" charset="0"/>
              </a:defRPr>
            </a:lvl4pPr>
            <a:lvl5pPr algn="l">
              <a:defRPr sz="1600" b="0">
                <a:solidFill>
                  <a:schemeClr val="bg1">
                    <a:lumMod val="50000"/>
                  </a:schemeClr>
                </a:solidFill>
                <a:latin typeface="Gill Sans MT Condensed"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 dirty="0"/>
          </a:p>
        </p:txBody>
      </p:sp>
      <p:sp>
        <p:nvSpPr>
          <p:cNvPr id="22" name="21 Título"/>
          <p:cNvSpPr>
            <a:spLocks noGrp="1"/>
          </p:cNvSpPr>
          <p:nvPr>
            <p:ph type="title"/>
          </p:nvPr>
        </p:nvSpPr>
        <p:spPr>
          <a:xfrm>
            <a:off x="2786844" y="274638"/>
            <a:ext cx="5901544" cy="583388"/>
          </a:xfrm>
          <a:prstGeom prst="rect">
            <a:avLst/>
          </a:prstGeom>
        </p:spPr>
        <p:txBody>
          <a:bodyPr/>
          <a:lstStyle>
            <a:lvl1pPr algn="r" rtl="0" fontAlgn="base">
              <a:spcBef>
                <a:spcPct val="0"/>
              </a:spcBef>
              <a:spcAft>
                <a:spcPct val="0"/>
              </a:spcAft>
              <a:defRPr lang="es-ES" sz="2800" b="0" kern="1200" baseline="0" dirty="0" smtClean="0">
                <a:solidFill>
                  <a:schemeClr val="tx1">
                    <a:lumMod val="75000"/>
                    <a:lumOff val="25000"/>
                  </a:schemeClr>
                </a:solidFill>
                <a:latin typeface="Gill Sans MT Condensed" pitchFamily="34" charset="0"/>
                <a:ea typeface="+mn-ea"/>
                <a:cs typeface="+mn-cs"/>
              </a:defRPr>
            </a:lvl1pPr>
          </a:lstStyle>
          <a:p>
            <a:r>
              <a:rPr lang="es-ES"/>
              <a:t>Haga clic para modificar el estilo de título del patrón</a:t>
            </a:r>
          </a:p>
        </p:txBody>
      </p:sp>
      <p:sp>
        <p:nvSpPr>
          <p:cNvPr id="25" name="2 Subtítulo"/>
          <p:cNvSpPr>
            <a:spLocks noGrp="1"/>
          </p:cNvSpPr>
          <p:nvPr>
            <p:ph type="subTitle" idx="13"/>
          </p:nvPr>
        </p:nvSpPr>
        <p:spPr>
          <a:xfrm>
            <a:off x="2286778" y="929464"/>
            <a:ext cx="6402388" cy="714380"/>
          </a:xfrm>
          <a:prstGeom prst="rect">
            <a:avLst/>
          </a:prstGeom>
        </p:spPr>
        <p:txBody>
          <a:bodyPr/>
          <a:lstStyle>
            <a:lvl1pPr marL="0" indent="0" algn="r">
              <a:buNone/>
              <a:defRPr lang="es-ES" sz="2000" b="0" kern="1200" baseline="0" noProof="0" dirty="0" smtClean="0">
                <a:solidFill>
                  <a:schemeClr val="accent3">
                    <a:lumMod val="75000"/>
                  </a:schemeClr>
                </a:solidFill>
                <a:latin typeface="Gill Sans MT Condensed" pitchFamily="34" charset="0"/>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s-ES"/>
              <a:t>Haga clic para modificar el estilo de subtítulo del patrón</a:t>
            </a:r>
            <a:endParaRPr lang="es-ES" dirty="0"/>
          </a:p>
        </p:txBody>
      </p:sp>
      <p:sp>
        <p:nvSpPr>
          <p:cNvPr id="6" name="3 Marcador de fecha"/>
          <p:cNvSpPr>
            <a:spLocks noGrp="1"/>
          </p:cNvSpPr>
          <p:nvPr>
            <p:ph type="dt" sz="half" idx="14"/>
          </p:nvPr>
        </p:nvSpPr>
        <p:spPr>
          <a:xfrm>
            <a:off x="80963" y="6421438"/>
            <a:ext cx="2133600" cy="366712"/>
          </a:xfrm>
        </p:spPr>
        <p:txBody>
          <a:bodyPr/>
          <a:lstStyle>
            <a:lvl1pPr>
              <a:defRPr/>
            </a:lvl1pPr>
          </a:lstStyle>
          <a:p>
            <a:pPr>
              <a:defRPr/>
            </a:pPr>
            <a:fld id="{BDA87522-1944-4926-A7AF-E65B00CFAAF0}" type="datetime1">
              <a:rPr lang="es-ES" smtClean="0">
                <a:solidFill>
                  <a:prstClr val="black">
                    <a:tint val="75000"/>
                  </a:prstClr>
                </a:solidFill>
              </a:rPr>
              <a:pPr>
                <a:defRPr/>
              </a:pPr>
              <a:t>19/06/2023</a:t>
            </a:fld>
            <a:endParaRPr lang="es-ES">
              <a:solidFill>
                <a:prstClr val="black">
                  <a:tint val="75000"/>
                </a:prstClr>
              </a:solidFill>
            </a:endParaRPr>
          </a:p>
        </p:txBody>
      </p:sp>
      <p:sp>
        <p:nvSpPr>
          <p:cNvPr id="7" name="4 Marcador de pie de página"/>
          <p:cNvSpPr>
            <a:spLocks noGrp="1"/>
          </p:cNvSpPr>
          <p:nvPr>
            <p:ph type="ftr" sz="quarter" idx="15"/>
          </p:nvPr>
        </p:nvSpPr>
        <p:spPr>
          <a:xfrm>
            <a:off x="2786063" y="6421438"/>
            <a:ext cx="3235325" cy="366712"/>
          </a:xfrm>
        </p:spPr>
        <p:txBody>
          <a:bodyPr/>
          <a:lstStyle>
            <a:lvl1pPr algn="l">
              <a:defRPr/>
            </a:lvl1pPr>
          </a:lstStyle>
          <a:p>
            <a:pPr>
              <a:defRPr/>
            </a:pPr>
            <a:endParaRPr lang="es-ES">
              <a:solidFill>
                <a:prstClr val="black">
                  <a:tint val="75000"/>
                </a:prstClr>
              </a:solidFill>
            </a:endParaRPr>
          </a:p>
        </p:txBody>
      </p:sp>
      <p:sp>
        <p:nvSpPr>
          <p:cNvPr id="8" name="5 Marcador de número de diapositiva"/>
          <p:cNvSpPr>
            <a:spLocks noGrp="1"/>
          </p:cNvSpPr>
          <p:nvPr>
            <p:ph type="sldNum" sz="quarter" idx="16"/>
          </p:nvPr>
        </p:nvSpPr>
        <p:spPr>
          <a:xfrm>
            <a:off x="6554788" y="6421438"/>
            <a:ext cx="2133600" cy="366712"/>
          </a:xfrm>
        </p:spPr>
        <p:txBody>
          <a:bodyPr/>
          <a:lstStyle>
            <a:lvl1pPr>
              <a:defRPr/>
            </a:lvl1pPr>
          </a:lstStyle>
          <a:p>
            <a:pPr>
              <a:defRPr/>
            </a:pPr>
            <a:fld id="{82F05EDA-E6C7-451D-8F8E-8C60840F7969}" type="slidenum">
              <a:rPr lang="es-ES">
                <a:solidFill>
                  <a:prstClr val="black">
                    <a:tint val="75000"/>
                  </a:prstClr>
                </a:solidFill>
              </a:rPr>
              <a:pPr>
                <a:defRPr/>
              </a:pPr>
              <a:t>‹Nº›</a:t>
            </a:fld>
            <a:endParaRPr lang="es-ES">
              <a:solidFill>
                <a:prstClr val="black">
                  <a:tint val="75000"/>
                </a:prstClr>
              </a:solidFill>
            </a:endParaRPr>
          </a:p>
        </p:txBody>
      </p:sp>
    </p:spTree>
    <p:extLst>
      <p:ext uri="{BB962C8B-B14F-4D97-AF65-F5344CB8AC3E}">
        <p14:creationId xmlns:p14="http://schemas.microsoft.com/office/powerpoint/2010/main" val="1475638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ítulo y objetos">
    <p:spTree>
      <p:nvGrpSpPr>
        <p:cNvPr id="1" name=""/>
        <p:cNvGrpSpPr/>
        <p:nvPr/>
      </p:nvGrpSpPr>
      <p:grpSpPr>
        <a:xfrm>
          <a:off x="0" y="0"/>
          <a:ext cx="0" cy="0"/>
          <a:chOff x="0" y="0"/>
          <a:chExt cx="0" cy="0"/>
        </a:xfrm>
      </p:grpSpPr>
      <p:pic>
        <p:nvPicPr>
          <p:cNvPr id="5"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
            <a:ext cx="9213850" cy="717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Marcador de contenido"/>
          <p:cNvSpPr>
            <a:spLocks noGrp="1"/>
          </p:cNvSpPr>
          <p:nvPr>
            <p:ph idx="1"/>
          </p:nvPr>
        </p:nvSpPr>
        <p:spPr>
          <a:xfrm>
            <a:off x="396332" y="1715284"/>
            <a:ext cx="8291979" cy="4527011"/>
          </a:xfrm>
          <a:prstGeom prst="rect">
            <a:avLst/>
          </a:prstGeom>
        </p:spPr>
        <p:txBody>
          <a:bodyPr/>
          <a:lstStyle>
            <a:lvl1pPr algn="l">
              <a:defRPr sz="2400" b="0">
                <a:solidFill>
                  <a:schemeClr val="bg1">
                    <a:lumMod val="50000"/>
                  </a:schemeClr>
                </a:solidFill>
                <a:latin typeface="Gill Sans MT Condensed" pitchFamily="34" charset="0"/>
              </a:defRPr>
            </a:lvl1pPr>
            <a:lvl2pPr algn="l">
              <a:defRPr sz="2000" b="0">
                <a:solidFill>
                  <a:schemeClr val="bg1">
                    <a:lumMod val="50000"/>
                  </a:schemeClr>
                </a:solidFill>
                <a:latin typeface="Gill Sans MT Condensed" pitchFamily="34" charset="0"/>
              </a:defRPr>
            </a:lvl2pPr>
            <a:lvl3pPr algn="l">
              <a:defRPr sz="1800" b="0">
                <a:solidFill>
                  <a:schemeClr val="bg1">
                    <a:lumMod val="50000"/>
                  </a:schemeClr>
                </a:solidFill>
                <a:latin typeface="Gill Sans MT Condensed" pitchFamily="34" charset="0"/>
              </a:defRPr>
            </a:lvl3pPr>
            <a:lvl4pPr algn="l">
              <a:defRPr sz="1600" b="0">
                <a:solidFill>
                  <a:schemeClr val="bg1">
                    <a:lumMod val="50000"/>
                  </a:schemeClr>
                </a:solidFill>
                <a:latin typeface="Gill Sans MT Condensed" pitchFamily="34" charset="0"/>
              </a:defRPr>
            </a:lvl4pPr>
            <a:lvl5pPr algn="l">
              <a:defRPr sz="1600" b="0">
                <a:solidFill>
                  <a:schemeClr val="bg1">
                    <a:lumMod val="50000"/>
                  </a:schemeClr>
                </a:solidFill>
                <a:latin typeface="Gill Sans MT Condensed"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 dirty="0"/>
          </a:p>
        </p:txBody>
      </p:sp>
      <p:sp>
        <p:nvSpPr>
          <p:cNvPr id="22" name="21 Título"/>
          <p:cNvSpPr>
            <a:spLocks noGrp="1"/>
          </p:cNvSpPr>
          <p:nvPr>
            <p:ph type="title"/>
          </p:nvPr>
        </p:nvSpPr>
        <p:spPr>
          <a:xfrm>
            <a:off x="2786844" y="274638"/>
            <a:ext cx="5901544" cy="583388"/>
          </a:xfrm>
          <a:prstGeom prst="rect">
            <a:avLst/>
          </a:prstGeom>
        </p:spPr>
        <p:txBody>
          <a:bodyPr/>
          <a:lstStyle>
            <a:lvl1pPr algn="r" rtl="0" fontAlgn="base">
              <a:spcBef>
                <a:spcPct val="0"/>
              </a:spcBef>
              <a:spcAft>
                <a:spcPct val="0"/>
              </a:spcAft>
              <a:defRPr lang="es-ES" sz="2800" b="0" kern="1200" baseline="0" dirty="0" smtClean="0">
                <a:solidFill>
                  <a:schemeClr val="tx1">
                    <a:lumMod val="75000"/>
                    <a:lumOff val="25000"/>
                  </a:schemeClr>
                </a:solidFill>
                <a:latin typeface="Gill Sans MT Condensed" pitchFamily="34" charset="0"/>
                <a:ea typeface="+mn-ea"/>
                <a:cs typeface="+mn-cs"/>
              </a:defRPr>
            </a:lvl1pPr>
          </a:lstStyle>
          <a:p>
            <a:r>
              <a:rPr lang="es-ES"/>
              <a:t>Haga clic para modificar el estilo de título del patrón</a:t>
            </a:r>
          </a:p>
        </p:txBody>
      </p:sp>
      <p:sp>
        <p:nvSpPr>
          <p:cNvPr id="25" name="2 Subtítulo"/>
          <p:cNvSpPr>
            <a:spLocks noGrp="1"/>
          </p:cNvSpPr>
          <p:nvPr>
            <p:ph type="subTitle" idx="13"/>
          </p:nvPr>
        </p:nvSpPr>
        <p:spPr>
          <a:xfrm>
            <a:off x="2286778" y="929466"/>
            <a:ext cx="6402388" cy="714380"/>
          </a:xfrm>
          <a:prstGeom prst="rect">
            <a:avLst/>
          </a:prstGeom>
        </p:spPr>
        <p:txBody>
          <a:bodyPr/>
          <a:lstStyle>
            <a:lvl1pPr marL="0" indent="0" algn="r">
              <a:buNone/>
              <a:defRPr lang="es-ES" sz="2000" b="0" kern="1200" baseline="0" noProof="0" dirty="0" smtClean="0">
                <a:solidFill>
                  <a:schemeClr val="accent3">
                    <a:lumMod val="75000"/>
                  </a:schemeClr>
                </a:solidFill>
                <a:latin typeface="Gill Sans MT Condensed" pitchFamily="34" charset="0"/>
                <a:ea typeface="+mn-ea"/>
                <a:cs typeface="+mn-cs"/>
              </a:defRPr>
            </a:lvl1pPr>
            <a:lvl2pPr marL="457110" indent="0" algn="ctr">
              <a:buNone/>
              <a:defRPr>
                <a:solidFill>
                  <a:schemeClr val="tx1">
                    <a:tint val="75000"/>
                  </a:schemeClr>
                </a:solidFill>
              </a:defRPr>
            </a:lvl2pPr>
            <a:lvl3pPr marL="914216" indent="0" algn="ctr">
              <a:buNone/>
              <a:defRPr>
                <a:solidFill>
                  <a:schemeClr val="tx1">
                    <a:tint val="75000"/>
                  </a:schemeClr>
                </a:solidFill>
              </a:defRPr>
            </a:lvl3pPr>
            <a:lvl4pPr marL="1371326" indent="0" algn="ctr">
              <a:buNone/>
              <a:defRPr>
                <a:solidFill>
                  <a:schemeClr val="tx1">
                    <a:tint val="75000"/>
                  </a:schemeClr>
                </a:solidFill>
              </a:defRPr>
            </a:lvl4pPr>
            <a:lvl5pPr marL="1828434" indent="0" algn="ctr">
              <a:buNone/>
              <a:defRPr>
                <a:solidFill>
                  <a:schemeClr val="tx1">
                    <a:tint val="75000"/>
                  </a:schemeClr>
                </a:solidFill>
              </a:defRPr>
            </a:lvl5pPr>
            <a:lvl6pPr marL="2285544" indent="0" algn="ctr">
              <a:buNone/>
              <a:defRPr>
                <a:solidFill>
                  <a:schemeClr val="tx1">
                    <a:tint val="75000"/>
                  </a:schemeClr>
                </a:solidFill>
              </a:defRPr>
            </a:lvl6pPr>
            <a:lvl7pPr marL="2742650" indent="0" algn="ctr">
              <a:buNone/>
              <a:defRPr>
                <a:solidFill>
                  <a:schemeClr val="tx1">
                    <a:tint val="75000"/>
                  </a:schemeClr>
                </a:solidFill>
              </a:defRPr>
            </a:lvl7pPr>
            <a:lvl8pPr marL="3199760" indent="0" algn="ctr">
              <a:buNone/>
              <a:defRPr>
                <a:solidFill>
                  <a:schemeClr val="tx1">
                    <a:tint val="75000"/>
                  </a:schemeClr>
                </a:solidFill>
              </a:defRPr>
            </a:lvl8pPr>
            <a:lvl9pPr marL="3656869" indent="0" algn="ctr">
              <a:buNone/>
              <a:defRPr>
                <a:solidFill>
                  <a:schemeClr val="tx1">
                    <a:tint val="75000"/>
                  </a:schemeClr>
                </a:solidFill>
              </a:defRPr>
            </a:lvl9pPr>
          </a:lstStyle>
          <a:p>
            <a:pPr lvl="0"/>
            <a:r>
              <a:rPr lang="es-ES"/>
              <a:t>Haga clic para modificar el estilo de subtítulo del patrón</a:t>
            </a:r>
            <a:endParaRPr lang="es-ES" dirty="0"/>
          </a:p>
        </p:txBody>
      </p:sp>
      <p:sp>
        <p:nvSpPr>
          <p:cNvPr id="6" name="3 Marcador de fecha"/>
          <p:cNvSpPr>
            <a:spLocks noGrp="1"/>
          </p:cNvSpPr>
          <p:nvPr>
            <p:ph type="dt" sz="half" idx="14"/>
          </p:nvPr>
        </p:nvSpPr>
        <p:spPr>
          <a:xfrm>
            <a:off x="80963" y="6421438"/>
            <a:ext cx="2133600" cy="366712"/>
          </a:xfrm>
        </p:spPr>
        <p:txBody>
          <a:bodyPr/>
          <a:lstStyle>
            <a:lvl1pPr>
              <a:defRPr/>
            </a:lvl1pPr>
          </a:lstStyle>
          <a:p>
            <a:pPr>
              <a:defRPr/>
            </a:pPr>
            <a:fld id="{6773B1C1-DA57-4ED2-A740-B3898709B1BA}" type="datetime1">
              <a:rPr lang="es-ES" smtClean="0">
                <a:solidFill>
                  <a:prstClr val="black">
                    <a:tint val="75000"/>
                  </a:prstClr>
                </a:solidFill>
              </a:rPr>
              <a:pPr>
                <a:defRPr/>
              </a:pPr>
              <a:t>19/06/2023</a:t>
            </a:fld>
            <a:endParaRPr lang="es-ES">
              <a:solidFill>
                <a:prstClr val="black">
                  <a:tint val="75000"/>
                </a:prstClr>
              </a:solidFill>
            </a:endParaRPr>
          </a:p>
        </p:txBody>
      </p:sp>
      <p:sp>
        <p:nvSpPr>
          <p:cNvPr id="7" name="4 Marcador de pie de página"/>
          <p:cNvSpPr>
            <a:spLocks noGrp="1"/>
          </p:cNvSpPr>
          <p:nvPr>
            <p:ph type="ftr" sz="quarter" idx="15"/>
          </p:nvPr>
        </p:nvSpPr>
        <p:spPr>
          <a:xfrm>
            <a:off x="2786065" y="6421438"/>
            <a:ext cx="3235325" cy="366712"/>
          </a:xfrm>
        </p:spPr>
        <p:txBody>
          <a:bodyPr/>
          <a:lstStyle>
            <a:lvl1pPr algn="l">
              <a:defRPr/>
            </a:lvl1pPr>
          </a:lstStyle>
          <a:p>
            <a:pPr>
              <a:defRPr/>
            </a:pPr>
            <a:endParaRPr lang="es-ES">
              <a:solidFill>
                <a:prstClr val="black">
                  <a:tint val="75000"/>
                </a:prstClr>
              </a:solidFill>
            </a:endParaRPr>
          </a:p>
        </p:txBody>
      </p:sp>
      <p:sp>
        <p:nvSpPr>
          <p:cNvPr id="8" name="5 Marcador de número de diapositiva"/>
          <p:cNvSpPr>
            <a:spLocks noGrp="1"/>
          </p:cNvSpPr>
          <p:nvPr>
            <p:ph type="sldNum" sz="quarter" idx="16"/>
          </p:nvPr>
        </p:nvSpPr>
        <p:spPr>
          <a:xfrm>
            <a:off x="6554788" y="6421438"/>
            <a:ext cx="2133600" cy="366712"/>
          </a:xfrm>
        </p:spPr>
        <p:txBody>
          <a:bodyPr/>
          <a:lstStyle>
            <a:lvl1pPr>
              <a:defRPr/>
            </a:lvl1pPr>
          </a:lstStyle>
          <a:p>
            <a:pPr>
              <a:defRPr/>
            </a:pPr>
            <a:fld id="{8B844295-AE4E-4E43-8BF8-B9D4B6C76541}" type="slidenum">
              <a:rPr lang="es-ES">
                <a:solidFill>
                  <a:prstClr val="black">
                    <a:tint val="75000"/>
                  </a:prstClr>
                </a:solidFill>
              </a:rPr>
              <a:pPr>
                <a:defRPr/>
              </a:pPr>
              <a:t>‹Nº›</a:t>
            </a:fld>
            <a:endParaRPr lang="es-ES">
              <a:solidFill>
                <a:prstClr val="black">
                  <a:tint val="75000"/>
                </a:prstClr>
              </a:solidFill>
            </a:endParaRPr>
          </a:p>
        </p:txBody>
      </p:sp>
    </p:spTree>
    <p:extLst>
      <p:ext uri="{BB962C8B-B14F-4D97-AF65-F5344CB8AC3E}">
        <p14:creationId xmlns:p14="http://schemas.microsoft.com/office/powerpoint/2010/main" val="2832048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026"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75" y="-255588"/>
            <a:ext cx="9139238" cy="7115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13 Rectángulo"/>
          <p:cNvSpPr/>
          <p:nvPr/>
        </p:nvSpPr>
        <p:spPr>
          <a:xfrm>
            <a:off x="0" y="4287838"/>
            <a:ext cx="9145588" cy="2571750"/>
          </a:xfrm>
          <a:prstGeom prst="rect">
            <a:avLst/>
          </a:prstGeom>
          <a:solidFill>
            <a:schemeClr val="bg1">
              <a:lumMod val="85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 name="3 Marcador de fecha"/>
          <p:cNvSpPr>
            <a:spLocks noGrp="1"/>
          </p:cNvSpPr>
          <p:nvPr>
            <p:ph type="dt" sz="half" idx="2"/>
          </p:nvPr>
        </p:nvSpPr>
        <p:spPr>
          <a:xfrm>
            <a:off x="457200" y="6357938"/>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653C47A-71B3-473F-81C4-03C082804C76}" type="datetime1">
              <a:rPr lang="es-ES" smtClean="0"/>
              <a:t>19/06/2023</a:t>
            </a:fld>
            <a:endParaRPr lang="es-ES" dirty="0"/>
          </a:p>
        </p:txBody>
      </p:sp>
      <p:sp>
        <p:nvSpPr>
          <p:cNvPr id="5" name="4 Marcador de pie de página"/>
          <p:cNvSpPr>
            <a:spLocks noGrp="1"/>
          </p:cNvSpPr>
          <p:nvPr>
            <p:ph type="ftr" sz="quarter" idx="3"/>
          </p:nvPr>
        </p:nvSpPr>
        <p:spPr>
          <a:xfrm>
            <a:off x="3124200" y="6357938"/>
            <a:ext cx="2897188"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5 Marcador de número de diapositiva"/>
          <p:cNvSpPr>
            <a:spLocks noGrp="1"/>
          </p:cNvSpPr>
          <p:nvPr>
            <p:ph type="sldNum" sz="quarter" idx="4"/>
          </p:nvPr>
        </p:nvSpPr>
        <p:spPr>
          <a:xfrm>
            <a:off x="6554788" y="6357938"/>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3E258EA-4E56-4D80-AC2F-90919F41F426}" type="slidenum">
              <a:rPr lang="es-ES"/>
              <a:pPr>
                <a:defRPr/>
              </a:pPr>
              <a:t>‹Nº›</a:t>
            </a:fld>
            <a:endParaRPr lang="es-ES" dirty="0"/>
          </a:p>
        </p:txBody>
      </p:sp>
      <p:sp>
        <p:nvSpPr>
          <p:cNvPr id="17" name="15 Título"/>
          <p:cNvSpPr txBox="1">
            <a:spLocks/>
          </p:cNvSpPr>
          <p:nvPr/>
        </p:nvSpPr>
        <p:spPr>
          <a:xfrm>
            <a:off x="428625" y="4502150"/>
            <a:ext cx="8231188" cy="714375"/>
          </a:xfrm>
          <a:prstGeom prst="rect">
            <a:avLst/>
          </a:prstGeom>
        </p:spPr>
        <p:txBody>
          <a:bodyPr/>
          <a:lstStyle>
            <a:lvl1pPr>
              <a:defRPr lang="es-ES" sz="2800" b="0" kern="1200" baseline="0" dirty="0" smtClean="0">
                <a:solidFill>
                  <a:schemeClr val="tx1">
                    <a:lumMod val="75000"/>
                    <a:lumOff val="25000"/>
                  </a:schemeClr>
                </a:solidFill>
                <a:latin typeface="Gill Sans MT Condensed" pitchFamily="34" charset="0"/>
                <a:ea typeface="+mn-ea"/>
                <a:cs typeface="+mn-cs"/>
              </a:defRPr>
            </a:lvl1pPr>
          </a:lstStyle>
          <a:p>
            <a:pPr algn="ctr">
              <a:defRPr/>
            </a:pPr>
            <a:r>
              <a:t>Haga clic para modificar el estilo de título del patrón</a:t>
            </a:r>
          </a:p>
        </p:txBody>
      </p:sp>
      <p:sp>
        <p:nvSpPr>
          <p:cNvPr id="18" name="15 Título"/>
          <p:cNvSpPr txBox="1">
            <a:spLocks/>
          </p:cNvSpPr>
          <p:nvPr/>
        </p:nvSpPr>
        <p:spPr>
          <a:xfrm>
            <a:off x="428625" y="5287963"/>
            <a:ext cx="8231188" cy="714375"/>
          </a:xfrm>
          <a:prstGeom prst="rect">
            <a:avLst/>
          </a:prstGeom>
        </p:spPr>
        <p:txBody>
          <a:bodyPr/>
          <a:lstStyle>
            <a:lvl1pPr>
              <a:defRPr lang="es-ES" sz="2800" b="0" kern="1200" baseline="0" dirty="0" smtClean="0">
                <a:solidFill>
                  <a:schemeClr val="tx1">
                    <a:lumMod val="75000"/>
                    <a:lumOff val="25000"/>
                  </a:schemeClr>
                </a:solidFill>
                <a:latin typeface="Gill Sans MT Condensed" pitchFamily="34" charset="0"/>
                <a:ea typeface="+mn-ea"/>
                <a:cs typeface="+mn-cs"/>
              </a:defRPr>
            </a:lvl1pPr>
          </a:lstStyle>
          <a:p>
            <a:pPr algn="ctr">
              <a:defRPr/>
            </a:pPr>
            <a:r>
              <a:rPr sz="2000">
                <a:solidFill>
                  <a:schemeClr val="accent3">
                    <a:lumMod val="75000"/>
                  </a:schemeClr>
                </a:solidFill>
              </a:rPr>
              <a:t>Haga clic para modificar el estilo de título del patrón</a:t>
            </a:r>
          </a:p>
        </p:txBody>
      </p:sp>
    </p:spTree>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026"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75" y="-255588"/>
            <a:ext cx="9139238" cy="7115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13 Rectángulo"/>
          <p:cNvSpPr/>
          <p:nvPr/>
        </p:nvSpPr>
        <p:spPr>
          <a:xfrm>
            <a:off x="0" y="4287838"/>
            <a:ext cx="9145588" cy="2571750"/>
          </a:xfrm>
          <a:prstGeom prst="rect">
            <a:avLst/>
          </a:prstGeom>
          <a:solidFill>
            <a:schemeClr val="bg1">
              <a:lumMod val="85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solidFill>
                <a:prstClr val="white"/>
              </a:solidFill>
            </a:endParaRPr>
          </a:p>
        </p:txBody>
      </p:sp>
      <p:sp>
        <p:nvSpPr>
          <p:cNvPr id="4" name="3 Marcador de fecha"/>
          <p:cNvSpPr>
            <a:spLocks noGrp="1"/>
          </p:cNvSpPr>
          <p:nvPr>
            <p:ph type="dt" sz="half" idx="2"/>
          </p:nvPr>
        </p:nvSpPr>
        <p:spPr>
          <a:xfrm>
            <a:off x="457200" y="6357938"/>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653C47A-71B3-473F-81C4-03C082804C76}" type="datetime1">
              <a:rPr lang="es-ES" smtClean="0">
                <a:solidFill>
                  <a:prstClr val="black">
                    <a:tint val="75000"/>
                  </a:prstClr>
                </a:solidFill>
              </a:rPr>
              <a:pPr>
                <a:defRPr/>
              </a:pPr>
              <a:t>19/06/2023</a:t>
            </a:fld>
            <a:endParaRPr lang="es-ES" dirty="0">
              <a:solidFill>
                <a:prstClr val="black">
                  <a:tint val="75000"/>
                </a:prstClr>
              </a:solidFill>
            </a:endParaRPr>
          </a:p>
        </p:txBody>
      </p:sp>
      <p:sp>
        <p:nvSpPr>
          <p:cNvPr id="5" name="4 Marcador de pie de página"/>
          <p:cNvSpPr>
            <a:spLocks noGrp="1"/>
          </p:cNvSpPr>
          <p:nvPr>
            <p:ph type="ftr" sz="quarter" idx="3"/>
          </p:nvPr>
        </p:nvSpPr>
        <p:spPr>
          <a:xfrm>
            <a:off x="3124200" y="6357938"/>
            <a:ext cx="2897188"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4"/>
          </p:nvPr>
        </p:nvSpPr>
        <p:spPr>
          <a:xfrm>
            <a:off x="6554788" y="6357938"/>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3E258EA-4E56-4D80-AC2F-90919F41F426}" type="slidenum">
              <a:rPr lang="es-ES">
                <a:solidFill>
                  <a:prstClr val="black">
                    <a:tint val="75000"/>
                  </a:prstClr>
                </a:solidFill>
              </a:rPr>
              <a:pPr>
                <a:defRPr/>
              </a:pPr>
              <a:t>‹Nº›</a:t>
            </a:fld>
            <a:endParaRPr lang="es-ES" dirty="0">
              <a:solidFill>
                <a:prstClr val="black">
                  <a:tint val="75000"/>
                </a:prstClr>
              </a:solidFill>
            </a:endParaRPr>
          </a:p>
        </p:txBody>
      </p:sp>
      <p:sp>
        <p:nvSpPr>
          <p:cNvPr id="17" name="15 Título"/>
          <p:cNvSpPr txBox="1">
            <a:spLocks/>
          </p:cNvSpPr>
          <p:nvPr/>
        </p:nvSpPr>
        <p:spPr>
          <a:xfrm>
            <a:off x="428625" y="4502150"/>
            <a:ext cx="8231188" cy="714375"/>
          </a:xfrm>
          <a:prstGeom prst="rect">
            <a:avLst/>
          </a:prstGeom>
        </p:spPr>
        <p:txBody>
          <a:bodyPr/>
          <a:lstStyle>
            <a:lvl1pPr>
              <a:defRPr lang="es-ES" sz="2800" b="0" kern="1200" baseline="0" dirty="0" smtClean="0">
                <a:solidFill>
                  <a:schemeClr val="tx1">
                    <a:lumMod val="75000"/>
                    <a:lumOff val="25000"/>
                  </a:schemeClr>
                </a:solidFill>
                <a:latin typeface="Gill Sans MT Condensed" pitchFamily="34" charset="0"/>
                <a:ea typeface="+mn-ea"/>
                <a:cs typeface="+mn-cs"/>
              </a:defRPr>
            </a:lvl1pPr>
          </a:lstStyle>
          <a:p>
            <a:pPr algn="ctr">
              <a:defRPr/>
            </a:pPr>
            <a:r>
              <a:rPr>
                <a:solidFill>
                  <a:prstClr val="black">
                    <a:lumMod val="75000"/>
                    <a:lumOff val="25000"/>
                  </a:prstClr>
                </a:solidFill>
              </a:rPr>
              <a:t>Haga clic para modificar el estilo de título del patrón</a:t>
            </a:r>
          </a:p>
        </p:txBody>
      </p:sp>
      <p:sp>
        <p:nvSpPr>
          <p:cNvPr id="18" name="15 Título"/>
          <p:cNvSpPr txBox="1">
            <a:spLocks/>
          </p:cNvSpPr>
          <p:nvPr/>
        </p:nvSpPr>
        <p:spPr>
          <a:xfrm>
            <a:off x="428625" y="5287963"/>
            <a:ext cx="8231188" cy="714375"/>
          </a:xfrm>
          <a:prstGeom prst="rect">
            <a:avLst/>
          </a:prstGeom>
        </p:spPr>
        <p:txBody>
          <a:bodyPr/>
          <a:lstStyle>
            <a:lvl1pPr>
              <a:defRPr lang="es-ES" sz="2800" b="0" kern="1200" baseline="0" dirty="0" smtClean="0">
                <a:solidFill>
                  <a:schemeClr val="tx1">
                    <a:lumMod val="75000"/>
                    <a:lumOff val="25000"/>
                  </a:schemeClr>
                </a:solidFill>
                <a:latin typeface="Gill Sans MT Condensed" pitchFamily="34" charset="0"/>
                <a:ea typeface="+mn-ea"/>
                <a:cs typeface="+mn-cs"/>
              </a:defRPr>
            </a:lvl1pPr>
          </a:lstStyle>
          <a:p>
            <a:pPr algn="ctr">
              <a:defRPr/>
            </a:pPr>
            <a:r>
              <a:rPr sz="2000">
                <a:solidFill>
                  <a:srgbClr val="9BBB59">
                    <a:lumMod val="75000"/>
                  </a:srgbClr>
                </a:solidFill>
              </a:rPr>
              <a:t>Haga clic para modificar el estilo de título del patrón</a:t>
            </a:r>
          </a:p>
        </p:txBody>
      </p:sp>
    </p:spTree>
    <p:extLst>
      <p:ext uri="{BB962C8B-B14F-4D97-AF65-F5344CB8AC3E}">
        <p14:creationId xmlns:p14="http://schemas.microsoft.com/office/powerpoint/2010/main" val="1747451331"/>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wmf"/></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wmf"/></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7.wmf"/></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Título"/>
          <p:cNvSpPr>
            <a:spLocks noGrp="1"/>
          </p:cNvSpPr>
          <p:nvPr>
            <p:ph type="title"/>
          </p:nvPr>
        </p:nvSpPr>
        <p:spPr>
          <a:xfrm>
            <a:off x="540346" y="2277666"/>
            <a:ext cx="8231188" cy="714380"/>
          </a:xfrm>
        </p:spPr>
        <p:txBody>
          <a:bodyPr/>
          <a:lstStyle/>
          <a:p>
            <a:r>
              <a:rPr lang="es-MX" sz="3600" b="1" dirty="0">
                <a:solidFill>
                  <a:srgbClr val="1F497D">
                    <a:lumMod val="60000"/>
                    <a:lumOff val="40000"/>
                  </a:srgbClr>
                </a:solidFill>
              </a:rPr>
              <a:t>ANÁLISIS INDICACIONES COMISIÓN EXPERTA </a:t>
            </a:r>
            <a:br>
              <a:rPr lang="es-MX" sz="3600" b="1" dirty="0">
                <a:solidFill>
                  <a:srgbClr val="1F497D">
                    <a:lumMod val="60000"/>
                    <a:lumOff val="40000"/>
                  </a:srgbClr>
                </a:solidFill>
              </a:rPr>
            </a:br>
            <a:r>
              <a:rPr lang="es-MX" sz="3600" b="1" dirty="0">
                <a:solidFill>
                  <a:srgbClr val="1F497D">
                    <a:lumMod val="60000"/>
                    <a:lumOff val="40000"/>
                  </a:srgbClr>
                </a:solidFill>
              </a:rPr>
              <a:t>NORMAS DE INTERÉS PARA EL PODER JUDICIAL</a:t>
            </a:r>
            <a:br>
              <a:rPr lang="es-MX" sz="3600" b="1" dirty="0">
                <a:solidFill>
                  <a:srgbClr val="1F497D">
                    <a:lumMod val="60000"/>
                    <a:lumOff val="40000"/>
                  </a:srgbClr>
                </a:solidFill>
              </a:rPr>
            </a:br>
            <a:r>
              <a:rPr lang="es-MX" sz="2400" b="1" dirty="0">
                <a:solidFill>
                  <a:srgbClr val="1F497D">
                    <a:lumMod val="60000"/>
                    <a:lumOff val="40000"/>
                  </a:srgbClr>
                </a:solidFill>
              </a:rPr>
              <a:t>Sesión Subcomisión de Función Jurisdiccional y Órganos Autónomos </a:t>
            </a:r>
            <a:br>
              <a:rPr lang="es-MX" sz="2400" b="1" dirty="0">
                <a:solidFill>
                  <a:srgbClr val="1F497D">
                    <a:lumMod val="60000"/>
                    <a:lumOff val="40000"/>
                  </a:srgbClr>
                </a:solidFill>
              </a:rPr>
            </a:br>
            <a:r>
              <a:rPr lang="es-MX" sz="2400" b="1" dirty="0">
                <a:solidFill>
                  <a:srgbClr val="1F497D">
                    <a:lumMod val="60000"/>
                    <a:lumOff val="40000"/>
                  </a:srgbClr>
                </a:solidFill>
              </a:rPr>
              <a:t>09.05.2023</a:t>
            </a:r>
            <a:br>
              <a:rPr lang="es-MX" sz="2400" b="1" dirty="0">
                <a:solidFill>
                  <a:srgbClr val="1F497D">
                    <a:lumMod val="60000"/>
                    <a:lumOff val="40000"/>
                  </a:srgbClr>
                </a:solidFill>
              </a:rPr>
            </a:br>
            <a:br>
              <a:rPr lang="es-MX" b="1" dirty="0">
                <a:solidFill>
                  <a:schemeClr val="tx2">
                    <a:lumMod val="60000"/>
                    <a:lumOff val="40000"/>
                  </a:schemeClr>
                </a:solidFill>
              </a:rPr>
            </a:br>
            <a:endParaRPr lang="es-CL" b="1" dirty="0">
              <a:solidFill>
                <a:schemeClr val="tx2">
                  <a:lumMod val="60000"/>
                  <a:lumOff val="40000"/>
                </a:schemeClr>
              </a:solidFill>
            </a:endParaRPr>
          </a:p>
        </p:txBody>
      </p:sp>
      <p:sp>
        <p:nvSpPr>
          <p:cNvPr id="5" name="4 Marcador de número de diapositiva"/>
          <p:cNvSpPr>
            <a:spLocks noGrp="1"/>
          </p:cNvSpPr>
          <p:nvPr>
            <p:ph type="sldNum" sz="quarter" idx="11"/>
          </p:nvPr>
        </p:nvSpPr>
        <p:spPr/>
        <p:txBody>
          <a:bodyPr/>
          <a:lstStyle/>
          <a:p>
            <a:pPr>
              <a:defRPr/>
            </a:pPr>
            <a:fld id="{DF57DF2B-F2A9-41EC-916F-C500D0CDCFDE}" type="slidenum">
              <a:rPr lang="es-ES" smtClean="0"/>
              <a:pPr>
                <a:defRPr/>
              </a:pPr>
              <a:t>1</a:t>
            </a:fld>
            <a:endParaRPr lang="es-ES" dirty="0"/>
          </a:p>
        </p:txBody>
      </p:sp>
      <p:sp>
        <p:nvSpPr>
          <p:cNvPr id="8" name="7 Rectángulo"/>
          <p:cNvSpPr/>
          <p:nvPr/>
        </p:nvSpPr>
        <p:spPr>
          <a:xfrm>
            <a:off x="-14329" y="6592085"/>
            <a:ext cx="8114721" cy="26591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solidFill>
                <a:schemeClr val="tx2"/>
              </a:solidFill>
            </a:endParaRPr>
          </a:p>
        </p:txBody>
      </p:sp>
      <p:pic>
        <p:nvPicPr>
          <p:cNvPr id="9" name="8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72398" y="6310709"/>
            <a:ext cx="893845" cy="562752"/>
          </a:xfrm>
          <a:prstGeom prst="rect">
            <a:avLst/>
          </a:prstGeom>
          <a:effectLst>
            <a:reflection blurRad="6350" stA="50000" endA="300" endPos="38500" dist="50800" dir="5400000" sy="-100000" algn="bl" rotWithShape="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10</a:t>
            </a:fld>
            <a:endParaRPr lang="es-ES">
              <a:solidFill>
                <a:prstClr val="black">
                  <a:tint val="75000"/>
                </a:prstClr>
              </a:solidFill>
            </a:endParaRPr>
          </a:p>
        </p:txBody>
      </p:sp>
      <p:sp>
        <p:nvSpPr>
          <p:cNvPr id="5" name="4 CuadroTexto"/>
          <p:cNvSpPr txBox="1"/>
          <p:nvPr/>
        </p:nvSpPr>
        <p:spPr>
          <a:xfrm>
            <a:off x="324322" y="261442"/>
            <a:ext cx="8280920" cy="6678735"/>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2"/>
            </a:pPr>
            <a:r>
              <a:rPr lang="es-MX" sz="2400" b="1" dirty="0">
                <a:solidFill>
                  <a:srgbClr val="4F81BD">
                    <a:lumMod val="75000"/>
                  </a:srgbClr>
                </a:solidFill>
                <a:latin typeface="Gill Sans MT Condensed" pitchFamily="34" charset="0"/>
              </a:rPr>
              <a:t>ORGANIZACIÓN DEL PODER JUDICIAL (art. 147)</a:t>
            </a:r>
          </a:p>
          <a:p>
            <a:pPr algn="just">
              <a:spcBef>
                <a:spcPts val="0"/>
              </a:spcBef>
              <a:spcAft>
                <a:spcPts val="0"/>
              </a:spcAft>
            </a:pPr>
            <a:r>
              <a:rPr lang="es-MX" sz="2200" dirty="0">
                <a:solidFill>
                  <a:srgbClr val="4F81BD">
                    <a:lumMod val="75000"/>
                  </a:srgbClr>
                </a:solidFill>
                <a:latin typeface="Gill Sans MT Condensed" pitchFamily="34" charset="0"/>
              </a:rPr>
              <a:t>La enmienda propone </a:t>
            </a:r>
            <a:r>
              <a:rPr lang="es-MX" sz="2200" b="1" dirty="0">
                <a:solidFill>
                  <a:srgbClr val="4F81BD">
                    <a:lumMod val="75000"/>
                  </a:srgbClr>
                </a:solidFill>
                <a:latin typeface="Gill Sans MT Condensed" pitchFamily="34" charset="0"/>
              </a:rPr>
              <a:t>dividir la consulta del Congreso al PJUD </a:t>
            </a:r>
            <a:r>
              <a:rPr lang="es-MX" sz="2200" dirty="0">
                <a:solidFill>
                  <a:srgbClr val="4F81BD">
                    <a:lumMod val="75000"/>
                  </a:srgbClr>
                </a:solidFill>
                <a:latin typeface="Gill Sans MT Condensed" pitchFamily="34" charset="0"/>
              </a:rPr>
              <a:t>en los proyectos de ley sobre organización y atribuciones de los tribunales: </a:t>
            </a:r>
          </a:p>
          <a:p>
            <a:pPr marL="914310" lvl="1" indent="-457200" algn="just">
              <a:spcBef>
                <a:spcPts val="0"/>
              </a:spcBef>
              <a:spcAft>
                <a:spcPts val="0"/>
              </a:spcAft>
              <a:buFont typeface="Wingdings" pitchFamily="2" charset="2"/>
              <a:buChar char="§"/>
            </a:pPr>
            <a:r>
              <a:rPr lang="es-MX" sz="2200" dirty="0">
                <a:solidFill>
                  <a:srgbClr val="4F81BD">
                    <a:lumMod val="75000"/>
                  </a:srgbClr>
                </a:solidFill>
                <a:latin typeface="Gill Sans MT Condensed" pitchFamily="34" charset="0"/>
              </a:rPr>
              <a:t>Función jurisdiccional: consulta va a la CS.</a:t>
            </a:r>
          </a:p>
          <a:p>
            <a:pPr marL="914310" lvl="1" indent="-457200" algn="just">
              <a:spcBef>
                <a:spcPts val="0"/>
              </a:spcBef>
              <a:spcAft>
                <a:spcPts val="0"/>
              </a:spcAft>
              <a:buFont typeface="Wingdings" pitchFamily="2" charset="2"/>
              <a:buChar char="§"/>
            </a:pPr>
            <a:r>
              <a:rPr lang="es-MX" sz="2200" dirty="0">
                <a:solidFill>
                  <a:srgbClr val="4F81BD">
                    <a:lumMod val="75000"/>
                  </a:srgbClr>
                </a:solidFill>
                <a:latin typeface="Gill Sans MT Condensed" pitchFamily="34" charset="0"/>
              </a:rPr>
              <a:t>Nombramiento, disciplina, formación y administración PJUD: consulta va al respectivo Consejo o Comisión.</a:t>
            </a:r>
          </a:p>
          <a:p>
            <a:pPr marL="457200" indent="-457200" algn="just">
              <a:spcBef>
                <a:spcPts val="0"/>
              </a:spcBef>
              <a:spcAft>
                <a:spcPts val="0"/>
              </a:spcAft>
              <a:buFont typeface="Wingdings" pitchFamily="2" charset="2"/>
              <a:buChar char="Ø"/>
            </a:pPr>
            <a:r>
              <a:rPr lang="es-MX" sz="2200" b="1" dirty="0">
                <a:solidFill>
                  <a:srgbClr val="4F81BD">
                    <a:lumMod val="75000"/>
                  </a:srgbClr>
                </a:solidFill>
                <a:latin typeface="Gill Sans MT Condensed" pitchFamily="34" charset="0"/>
              </a:rPr>
              <a:t>Problema: </a:t>
            </a:r>
            <a:r>
              <a:rPr lang="es-MX" sz="2200" dirty="0">
                <a:solidFill>
                  <a:srgbClr val="4F81BD">
                    <a:lumMod val="75000"/>
                  </a:srgbClr>
                </a:solidFill>
                <a:latin typeface="Gill Sans MT Condensed" pitchFamily="34" charset="0"/>
              </a:rPr>
              <a:t>numeral 2 del art. 147 que se propone sustituir habla de la «</a:t>
            </a:r>
            <a:r>
              <a:rPr lang="es-MX" sz="2200" b="1" dirty="0">
                <a:solidFill>
                  <a:srgbClr val="4F81BD">
                    <a:lumMod val="75000"/>
                  </a:srgbClr>
                </a:solidFill>
                <a:latin typeface="Gill Sans MT Condensed" pitchFamily="34" charset="0"/>
              </a:rPr>
              <a:t>función jurisdiccional</a:t>
            </a:r>
            <a:r>
              <a:rPr lang="es-MX" sz="2200" dirty="0">
                <a:solidFill>
                  <a:srgbClr val="4F81BD">
                    <a:lumMod val="75000"/>
                  </a:srgbClr>
                </a:solidFill>
                <a:latin typeface="Gill Sans MT Condensed" pitchFamily="34" charset="0"/>
              </a:rPr>
              <a:t> de los tribunales» para la consulta a la CS. </a:t>
            </a:r>
            <a:r>
              <a:rPr lang="es-MX" sz="2200" b="1" dirty="0">
                <a:solidFill>
                  <a:srgbClr val="4F81BD">
                    <a:lumMod val="75000"/>
                  </a:srgbClr>
                </a:solidFill>
                <a:latin typeface="Gill Sans MT Condensed" pitchFamily="34" charset="0"/>
              </a:rPr>
              <a:t>Excluye la «organización». </a:t>
            </a:r>
          </a:p>
          <a:p>
            <a:pPr marL="800010" lvl="1" indent="-342900" algn="just">
              <a:spcBef>
                <a:spcPts val="0"/>
              </a:spcBef>
              <a:spcAft>
                <a:spcPts val="0"/>
              </a:spcAft>
              <a:buFont typeface="Wingdings" pitchFamily="2" charset="2"/>
              <a:buChar char="v"/>
            </a:pPr>
            <a:r>
              <a:rPr lang="es-MX" sz="2200" dirty="0">
                <a:solidFill>
                  <a:srgbClr val="4F81BD">
                    <a:lumMod val="75000"/>
                  </a:srgbClr>
                </a:solidFill>
                <a:latin typeface="Gill Sans MT Condensed" pitchFamily="34" charset="0"/>
              </a:rPr>
              <a:t>Se estima necesario </a:t>
            </a:r>
            <a:r>
              <a:rPr lang="es-MX" sz="2200" b="1" dirty="0">
                <a:solidFill>
                  <a:srgbClr val="4F81BD">
                    <a:lumMod val="75000"/>
                  </a:srgbClr>
                </a:solidFill>
                <a:latin typeface="Gill Sans MT Condensed" pitchFamily="34" charset="0"/>
              </a:rPr>
              <a:t>mantener </a:t>
            </a:r>
            <a:r>
              <a:rPr lang="es-MX" sz="2200" dirty="0">
                <a:solidFill>
                  <a:srgbClr val="4F81BD">
                    <a:lumMod val="75000"/>
                  </a:srgbClr>
                </a:solidFill>
                <a:latin typeface="Gill Sans MT Condensed" pitchFamily="34" charset="0"/>
              </a:rPr>
              <a:t>el deber de consulta a la CS en lo referente a la </a:t>
            </a:r>
            <a:r>
              <a:rPr lang="es-MX" sz="2200" b="1" dirty="0">
                <a:solidFill>
                  <a:srgbClr val="4F81BD">
                    <a:lumMod val="75000"/>
                  </a:srgbClr>
                </a:solidFill>
                <a:latin typeface="Gill Sans MT Condensed" pitchFamily="34" charset="0"/>
              </a:rPr>
              <a:t>organización</a:t>
            </a:r>
            <a:r>
              <a:rPr lang="es-MX" sz="2200" dirty="0">
                <a:solidFill>
                  <a:srgbClr val="4F81BD">
                    <a:lumMod val="75000"/>
                  </a:srgbClr>
                </a:solidFill>
                <a:latin typeface="Gill Sans MT Condensed" pitchFamily="34" charset="0"/>
              </a:rPr>
              <a:t>, dada su evidente implicancia en el ejercicio de la jurisdicción.</a:t>
            </a:r>
          </a:p>
          <a:p>
            <a:pPr marL="800010" lvl="1" indent="-342900" algn="just">
              <a:spcBef>
                <a:spcPts val="0"/>
              </a:spcBef>
              <a:spcAft>
                <a:spcPts val="0"/>
              </a:spcAft>
              <a:buFont typeface="Wingdings" pitchFamily="2" charset="2"/>
              <a:buChar char="v"/>
            </a:pPr>
            <a:r>
              <a:rPr lang="es-MX" sz="2200" dirty="0">
                <a:solidFill>
                  <a:srgbClr val="4F81BD">
                    <a:lumMod val="75000"/>
                  </a:srgbClr>
                </a:solidFill>
                <a:latin typeface="Gill Sans MT Condensed" pitchFamily="34" charset="0"/>
              </a:rPr>
              <a:t>Será frecuente que un aspecto jurisdiccional afecte aspectos orgánicos y viceversa.</a:t>
            </a:r>
          </a:p>
          <a:p>
            <a:pPr marL="342900"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Por lo anterior, se sugiere que las consultas </a:t>
            </a:r>
            <a:r>
              <a:rPr lang="es-MX" sz="2200" b="1" dirty="0">
                <a:solidFill>
                  <a:srgbClr val="4F81BD">
                    <a:lumMod val="75000"/>
                  </a:srgbClr>
                </a:solidFill>
                <a:latin typeface="Gill Sans MT Condensed" pitchFamily="34" charset="0"/>
              </a:rPr>
              <a:t>siempre se formulen a la CS y al o los órganos de gobierno judicial</a:t>
            </a:r>
            <a:r>
              <a:rPr lang="es-MX" sz="2200" dirty="0">
                <a:solidFill>
                  <a:srgbClr val="4F81BD">
                    <a:lumMod val="75000"/>
                  </a:srgbClr>
                </a:solidFill>
                <a:latin typeface="Gill Sans MT Condensed" pitchFamily="34" charset="0"/>
              </a:rPr>
              <a:t> respectivos.</a:t>
            </a:r>
          </a:p>
          <a:p>
            <a:pPr marL="342900"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Además, la CS sugirió extender las consultas a </a:t>
            </a:r>
            <a:r>
              <a:rPr lang="es-MX" sz="2200" b="1" dirty="0">
                <a:solidFill>
                  <a:srgbClr val="4F81BD">
                    <a:lumMod val="75000"/>
                  </a:srgbClr>
                </a:solidFill>
                <a:latin typeface="Gill Sans MT Condensed" pitchFamily="34" charset="0"/>
              </a:rPr>
              <a:t>reformas constitucionales </a:t>
            </a:r>
            <a:r>
              <a:rPr lang="es-MX" sz="2200" dirty="0">
                <a:solidFill>
                  <a:srgbClr val="4F81BD">
                    <a:lumMod val="75000"/>
                  </a:srgbClr>
                </a:solidFill>
                <a:latin typeface="Gill Sans MT Condensed" pitchFamily="34" charset="0"/>
              </a:rPr>
              <a:t>sobre organización y atribuciones de los tribunales.</a:t>
            </a:r>
          </a:p>
          <a:p>
            <a:pPr algn="just">
              <a:spcBef>
                <a:spcPts val="0"/>
              </a:spcBef>
              <a:spcAft>
                <a:spcPts val="0"/>
              </a:spcAft>
            </a:pPr>
            <a:endParaRPr lang="es-MX" sz="22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877986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11</a:t>
            </a:fld>
            <a:endParaRPr lang="es-ES">
              <a:solidFill>
                <a:prstClr val="black">
                  <a:tint val="75000"/>
                </a:prstClr>
              </a:solidFill>
            </a:endParaRPr>
          </a:p>
        </p:txBody>
      </p:sp>
      <p:sp>
        <p:nvSpPr>
          <p:cNvPr id="5" name="4 CuadroTexto"/>
          <p:cNvSpPr txBox="1"/>
          <p:nvPr/>
        </p:nvSpPr>
        <p:spPr>
          <a:xfrm>
            <a:off x="324322" y="261442"/>
            <a:ext cx="8280920" cy="6571013"/>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3"/>
            </a:pPr>
            <a:r>
              <a:rPr lang="es-MX" sz="2400" b="1" dirty="0">
                <a:solidFill>
                  <a:srgbClr val="4F81BD">
                    <a:lumMod val="75000"/>
                  </a:srgbClr>
                </a:solidFill>
                <a:latin typeface="Gill Sans MT Condensed" pitchFamily="34" charset="0"/>
              </a:rPr>
              <a:t>CORTE SUPREMA (art. 146)</a:t>
            </a:r>
          </a:p>
          <a:p>
            <a:pPr marL="342900" indent="-342900" algn="just">
              <a:spcBef>
                <a:spcPts val="600"/>
              </a:spcBef>
              <a:spcAft>
                <a:spcPts val="600"/>
              </a:spcAft>
              <a:buFont typeface="Wingdings" pitchFamily="2" charset="2"/>
              <a:buChar char="Ø"/>
            </a:pPr>
            <a:r>
              <a:rPr lang="es-MX" sz="2200" b="1" dirty="0">
                <a:solidFill>
                  <a:srgbClr val="4F81BD">
                    <a:lumMod val="75000"/>
                  </a:srgbClr>
                </a:solidFill>
                <a:latin typeface="Gill Sans MT Condensed" pitchFamily="34" charset="0"/>
              </a:rPr>
              <a:t>Las dos enmiendas </a:t>
            </a:r>
            <a:r>
              <a:rPr lang="es-MX" sz="2200" dirty="0">
                <a:solidFill>
                  <a:srgbClr val="4F81BD">
                    <a:lumMod val="75000"/>
                  </a:srgbClr>
                </a:solidFill>
                <a:latin typeface="Gill Sans MT Condensed" pitchFamily="34" charset="0"/>
              </a:rPr>
              <a:t>presentadas van en orden a </a:t>
            </a:r>
            <a:r>
              <a:rPr lang="es-MX" sz="2200" b="1" dirty="0">
                <a:solidFill>
                  <a:srgbClr val="4F81BD">
                    <a:lumMod val="75000"/>
                  </a:srgbClr>
                </a:solidFill>
                <a:latin typeface="Gill Sans MT Condensed" pitchFamily="34" charset="0"/>
              </a:rPr>
              <a:t>fijar el rol unificador de la CS</a:t>
            </a:r>
            <a:r>
              <a:rPr lang="es-MX" sz="2200" dirty="0">
                <a:solidFill>
                  <a:srgbClr val="4F81BD">
                    <a:lumMod val="75000"/>
                  </a:srgbClr>
                </a:solidFill>
                <a:latin typeface="Gill Sans MT Condensed" pitchFamily="34" charset="0"/>
              </a:rPr>
              <a:t>, llenando un vacío planteado por la CS en el texto aprobado en general.  Una de ellas plantea que a la CS corresponde «velar por la </a:t>
            </a:r>
            <a:r>
              <a:rPr lang="es-MX" sz="2200" b="1" dirty="0">
                <a:solidFill>
                  <a:srgbClr val="4F81BD">
                    <a:lumMod val="75000"/>
                  </a:srgbClr>
                </a:solidFill>
                <a:latin typeface="Gill Sans MT Condensed" pitchFamily="34" charset="0"/>
              </a:rPr>
              <a:t>uniforme interpretación y aplicación de la Constitución y las leyes</a:t>
            </a:r>
            <a:r>
              <a:rPr lang="es-MX" sz="2200" dirty="0">
                <a:solidFill>
                  <a:srgbClr val="4F81BD">
                    <a:lumMod val="75000"/>
                  </a:srgbClr>
                </a:solidFill>
                <a:latin typeface="Gill Sans MT Condensed" pitchFamily="34" charset="0"/>
              </a:rPr>
              <a:t>, así como por la </a:t>
            </a:r>
            <a:r>
              <a:rPr lang="es-MX" sz="2200" b="1" dirty="0">
                <a:solidFill>
                  <a:srgbClr val="4F81BD">
                    <a:lumMod val="75000"/>
                  </a:srgbClr>
                </a:solidFill>
                <a:latin typeface="Gill Sans MT Condensed" pitchFamily="34" charset="0"/>
              </a:rPr>
              <a:t>efectiva vigencia de los derechos y garantías constitucionales</a:t>
            </a:r>
            <a:r>
              <a:rPr lang="es-MX" sz="2200" dirty="0">
                <a:solidFill>
                  <a:srgbClr val="4F81BD">
                    <a:lumMod val="75000"/>
                  </a:srgbClr>
                </a:solidFill>
                <a:latin typeface="Gill Sans MT Condensed" pitchFamily="34" charset="0"/>
              </a:rPr>
              <a:t>». Se estima positiva, pues es coherente con lo sugerido por la CS.</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Una línea de enmiendas plantea la </a:t>
            </a:r>
            <a:r>
              <a:rPr lang="es-MX" sz="2200" b="1" dirty="0">
                <a:solidFill>
                  <a:srgbClr val="4F81BD">
                    <a:lumMod val="75000"/>
                  </a:srgbClr>
                </a:solidFill>
                <a:latin typeface="Gill Sans MT Condensed" pitchFamily="34" charset="0"/>
              </a:rPr>
              <a:t>potestad de la CS para «dictar auto acordados </a:t>
            </a:r>
            <a:r>
              <a:rPr lang="es-MX" sz="2200" dirty="0">
                <a:solidFill>
                  <a:srgbClr val="4F81BD">
                    <a:lumMod val="75000"/>
                  </a:srgbClr>
                </a:solidFill>
                <a:latin typeface="Gill Sans MT Condensed" pitchFamily="34" charset="0"/>
              </a:rPr>
              <a:t>para impartir instrucciones generales dirigidas a velar por el más expedito y eficaz funcionamiento de la administración de justicia», agregando que en ningún caso dichas normativas «podrán referirse a materias propias de ley». Se estima </a:t>
            </a:r>
            <a:r>
              <a:rPr lang="es-MX" sz="2200" b="1" dirty="0">
                <a:solidFill>
                  <a:srgbClr val="4F81BD">
                    <a:lumMod val="75000"/>
                  </a:srgbClr>
                </a:solidFill>
                <a:latin typeface="Gill Sans MT Condensed" pitchFamily="34" charset="0"/>
              </a:rPr>
              <a:t>positiva</a:t>
            </a:r>
            <a:r>
              <a:rPr lang="es-MX" sz="2200" dirty="0">
                <a:solidFill>
                  <a:srgbClr val="4F81BD">
                    <a:lumMod val="75000"/>
                  </a:srgbClr>
                </a:solidFill>
                <a:latin typeface="Gill Sans MT Condensed" pitchFamily="34" charset="0"/>
              </a:rPr>
              <a:t> la inclusión de esta norma, pero en la propuesta de la </a:t>
            </a:r>
            <a:r>
              <a:rPr lang="es-MX" sz="2200" b="1" dirty="0">
                <a:solidFill>
                  <a:srgbClr val="4F81BD">
                    <a:lumMod val="75000"/>
                  </a:srgbClr>
                </a:solidFill>
                <a:latin typeface="Gill Sans MT Condensed" pitchFamily="34" charset="0"/>
              </a:rPr>
              <a:t>CS</a:t>
            </a:r>
            <a:r>
              <a:rPr lang="es-MX" sz="2200" dirty="0">
                <a:solidFill>
                  <a:srgbClr val="4F81BD">
                    <a:lumMod val="75000"/>
                  </a:srgbClr>
                </a:solidFill>
                <a:latin typeface="Gill Sans MT Condensed" pitchFamily="34" charset="0"/>
              </a:rPr>
              <a:t> dicha atribución abarca </a:t>
            </a:r>
            <a:r>
              <a:rPr lang="es-MX" sz="2200" b="1" dirty="0">
                <a:solidFill>
                  <a:srgbClr val="4F81BD">
                    <a:lumMod val="75000"/>
                  </a:srgbClr>
                </a:solidFill>
                <a:latin typeface="Gill Sans MT Condensed" pitchFamily="34" charset="0"/>
              </a:rPr>
              <a:t>también a las CA </a:t>
            </a:r>
            <a:r>
              <a:rPr lang="es-MX" sz="2200" dirty="0">
                <a:solidFill>
                  <a:srgbClr val="4F81BD">
                    <a:lumMod val="75000"/>
                  </a:srgbClr>
                </a:solidFill>
                <a:latin typeface="Gill Sans MT Condensed" pitchFamily="34" charset="0"/>
              </a:rPr>
              <a:t>y no sólo a la CS, permitiendo además su ejercicio ante </a:t>
            </a:r>
            <a:r>
              <a:rPr lang="es-MX" sz="2200" b="1" dirty="0">
                <a:solidFill>
                  <a:srgbClr val="4F81BD">
                    <a:lumMod val="75000"/>
                  </a:srgbClr>
                </a:solidFill>
                <a:latin typeface="Gill Sans MT Condensed" pitchFamily="34" charset="0"/>
              </a:rPr>
              <a:t>omisiones legislativas</a:t>
            </a:r>
            <a:r>
              <a:rPr lang="es-MX" sz="2200" dirty="0">
                <a:solidFill>
                  <a:srgbClr val="4F81BD">
                    <a:lumMod val="75000"/>
                  </a:srgbClr>
                </a:solidFill>
                <a:latin typeface="Gill Sans MT Condensed" pitchFamily="34" charset="0"/>
              </a:rPr>
              <a:t>.</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Se aprecia la </a:t>
            </a:r>
            <a:r>
              <a:rPr lang="es-MX" sz="2200" b="1" dirty="0">
                <a:solidFill>
                  <a:srgbClr val="4F81BD">
                    <a:lumMod val="75000"/>
                  </a:srgbClr>
                </a:solidFill>
                <a:latin typeface="Gill Sans MT Condensed" pitchFamily="34" charset="0"/>
              </a:rPr>
              <a:t>supresión</a:t>
            </a:r>
            <a:r>
              <a:rPr lang="es-MX" sz="2200" dirty="0">
                <a:solidFill>
                  <a:srgbClr val="4F81BD">
                    <a:lumMod val="75000"/>
                  </a:srgbClr>
                </a:solidFill>
                <a:latin typeface="Gill Sans MT Condensed" pitchFamily="34" charset="0"/>
              </a:rPr>
              <a:t> en ambos grupos de enmiendas del </a:t>
            </a:r>
            <a:r>
              <a:rPr lang="es-MX" sz="2200" b="1" dirty="0">
                <a:solidFill>
                  <a:srgbClr val="4F81BD">
                    <a:lumMod val="75000"/>
                  </a:srgbClr>
                </a:solidFill>
                <a:latin typeface="Gill Sans MT Condensed" pitchFamily="34" charset="0"/>
              </a:rPr>
              <a:t>tope de 20 años para ministros/as de CS</a:t>
            </a:r>
            <a:r>
              <a:rPr lang="es-MX" sz="2200" dirty="0">
                <a:solidFill>
                  <a:srgbClr val="4F81BD">
                    <a:lumMod val="75000"/>
                  </a:srgbClr>
                </a:solidFill>
                <a:latin typeface="Gill Sans MT Condensed" pitchFamily="34" charset="0"/>
              </a:rPr>
              <a:t>, lo que es coherente con el principio de inamovilidad del art. 151 (tope 75 años)</a:t>
            </a:r>
          </a:p>
        </p:txBody>
      </p:sp>
    </p:spTree>
    <p:extLst>
      <p:ext uri="{BB962C8B-B14F-4D97-AF65-F5344CB8AC3E}">
        <p14:creationId xmlns:p14="http://schemas.microsoft.com/office/powerpoint/2010/main" val="1988874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12</a:t>
            </a:fld>
            <a:endParaRPr lang="es-ES">
              <a:solidFill>
                <a:prstClr val="black">
                  <a:tint val="75000"/>
                </a:prstClr>
              </a:solidFill>
            </a:endParaRPr>
          </a:p>
        </p:txBody>
      </p:sp>
      <p:sp>
        <p:nvSpPr>
          <p:cNvPr id="5" name="4 CuadroTexto"/>
          <p:cNvSpPr txBox="1"/>
          <p:nvPr/>
        </p:nvSpPr>
        <p:spPr>
          <a:xfrm>
            <a:off x="324322" y="261442"/>
            <a:ext cx="8280920" cy="6386348"/>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4"/>
            </a:pPr>
            <a:r>
              <a:rPr lang="es-MX" sz="2400" b="1" dirty="0">
                <a:solidFill>
                  <a:srgbClr val="4F81BD">
                    <a:lumMod val="75000"/>
                  </a:srgbClr>
                </a:solidFill>
                <a:latin typeface="Gill Sans MT Condensed" pitchFamily="34" charset="0"/>
              </a:rPr>
              <a:t>AUTONOMÍA FINANCIERA</a:t>
            </a:r>
          </a:p>
          <a:p>
            <a:pPr marL="342900" indent="-342900" algn="just">
              <a:spcBef>
                <a:spcPts val="600"/>
              </a:spcBef>
              <a:spcAft>
                <a:spcPts val="600"/>
              </a:spcAft>
              <a:buFont typeface="Wingdings" pitchFamily="2" charset="2"/>
              <a:buChar char="Ø"/>
            </a:pPr>
            <a:r>
              <a:rPr lang="es-MX" sz="2200" b="1" dirty="0">
                <a:solidFill>
                  <a:srgbClr val="4F81BD">
                    <a:lumMod val="75000"/>
                  </a:srgbClr>
                </a:solidFill>
                <a:latin typeface="Gill Sans MT Condensed" pitchFamily="34" charset="0"/>
              </a:rPr>
              <a:t>Se trata tangencialmente </a:t>
            </a:r>
            <a:r>
              <a:rPr lang="es-MX" sz="2200" dirty="0">
                <a:solidFill>
                  <a:srgbClr val="4F81BD">
                    <a:lumMod val="75000"/>
                  </a:srgbClr>
                </a:solidFill>
                <a:latin typeface="Gill Sans MT Condensed" pitchFamily="34" charset="0"/>
              </a:rPr>
              <a:t>sólo con la referencia consignada en la enmienda a propósito de la </a:t>
            </a:r>
            <a:r>
              <a:rPr lang="es-MX" sz="2200" b="1" dirty="0">
                <a:solidFill>
                  <a:srgbClr val="4F81BD">
                    <a:lumMod val="75000"/>
                  </a:srgbClr>
                </a:solidFill>
                <a:latin typeface="Gill Sans MT Condensed" pitchFamily="34" charset="0"/>
              </a:rPr>
              <a:t>función de «administración» en el Gobierno Judicial </a:t>
            </a:r>
            <a:r>
              <a:rPr lang="es-MX" sz="2200" dirty="0">
                <a:solidFill>
                  <a:srgbClr val="4F81BD">
                    <a:lumMod val="75000"/>
                  </a:srgbClr>
                </a:solidFill>
                <a:latin typeface="Gill Sans MT Condensed" pitchFamily="34" charset="0"/>
              </a:rPr>
              <a:t>(con referencia a intervención de Contraloría General de la República que ya hemos comentado).</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Cabe </a:t>
            </a:r>
            <a:r>
              <a:rPr lang="es-MX" sz="2200" b="1" dirty="0">
                <a:solidFill>
                  <a:srgbClr val="4F81BD">
                    <a:lumMod val="75000"/>
                  </a:srgbClr>
                </a:solidFill>
                <a:latin typeface="Gill Sans MT Condensed" pitchFamily="34" charset="0"/>
              </a:rPr>
              <a:t>reiterar lo señalado por la Corte Suprema</a:t>
            </a:r>
            <a:r>
              <a:rPr lang="es-MX" sz="2200" dirty="0">
                <a:solidFill>
                  <a:srgbClr val="4F81BD">
                    <a:lumMod val="75000"/>
                  </a:srgbClr>
                </a:solidFill>
                <a:latin typeface="Gill Sans MT Condensed" pitchFamily="34" charset="0"/>
              </a:rPr>
              <a:t>, en orden a la conveniencia de asegurar para el Poder Judicial la </a:t>
            </a:r>
            <a:r>
              <a:rPr lang="es-MX" sz="2200" b="1" dirty="0">
                <a:solidFill>
                  <a:srgbClr val="4F81BD">
                    <a:lumMod val="75000"/>
                  </a:srgbClr>
                </a:solidFill>
                <a:latin typeface="Gill Sans MT Condensed" pitchFamily="34" charset="0"/>
              </a:rPr>
              <a:t>destinación anual, en la Ley de Presupuesto, de los fondos necesarios</a:t>
            </a:r>
            <a:r>
              <a:rPr lang="es-MX" sz="2200" dirty="0">
                <a:solidFill>
                  <a:srgbClr val="4F81BD">
                    <a:lumMod val="75000"/>
                  </a:srgbClr>
                </a:solidFill>
                <a:latin typeface="Gill Sans MT Condensed" pitchFamily="34" charset="0"/>
              </a:rPr>
              <a:t> para un adecuado funcionamiento de los tribunales (y el Consejo de la Judicatura, si es que se consagra esa figura), para lo cual cabe tener presente que ya existe un resguardo de este tipo en el artículo 97 de la actual Constitución, tanto para el Tribunal Calificador de Elecciones como para los Tribunales Electorales Regionales. Junto con ello, se considera imprescindible asegurar la intangibilidad de las remuneraciones de los jueces y juezas.</a:t>
            </a:r>
          </a:p>
          <a:p>
            <a:pPr algn="just">
              <a:spcBef>
                <a:spcPts val="600"/>
              </a:spcBef>
              <a:spcAft>
                <a:spcPts val="600"/>
              </a:spcAft>
            </a:pPr>
            <a:endParaRPr lang="es-MX" sz="2200" dirty="0">
              <a:solidFill>
                <a:srgbClr val="4F81BD">
                  <a:lumMod val="75000"/>
                </a:srgbClr>
              </a:solidFill>
              <a:latin typeface="Gill Sans MT Condensed" pitchFamily="34" charset="0"/>
            </a:endParaRPr>
          </a:p>
          <a:p>
            <a:pPr marL="457200" indent="-457200" algn="just">
              <a:spcBef>
                <a:spcPts val="600"/>
              </a:spcBef>
              <a:spcAft>
                <a:spcPts val="600"/>
              </a:spcAft>
              <a:buFont typeface="+mj-lt"/>
              <a:buAutoNum type="arabicPeriod"/>
            </a:pPr>
            <a:endParaRPr lang="es-MX" sz="22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1029678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13</a:t>
            </a:fld>
            <a:endParaRPr lang="es-ES">
              <a:solidFill>
                <a:prstClr val="black">
                  <a:tint val="75000"/>
                </a:prstClr>
              </a:solidFill>
            </a:endParaRPr>
          </a:p>
        </p:txBody>
      </p:sp>
      <p:sp>
        <p:nvSpPr>
          <p:cNvPr id="5" name="4 CuadroTexto"/>
          <p:cNvSpPr txBox="1"/>
          <p:nvPr/>
        </p:nvSpPr>
        <p:spPr>
          <a:xfrm>
            <a:off x="324322" y="261442"/>
            <a:ext cx="8280920" cy="7278900"/>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5"/>
            </a:pPr>
            <a:r>
              <a:rPr lang="es-MX" sz="2400" b="1" dirty="0">
                <a:solidFill>
                  <a:srgbClr val="4F81BD">
                    <a:lumMod val="75000"/>
                  </a:srgbClr>
                </a:solidFill>
                <a:latin typeface="Gill Sans MT Condensed" pitchFamily="34" charset="0"/>
              </a:rPr>
              <a:t>CORTE CONSTITUCIONAL Y PODER JUDICIAL</a:t>
            </a:r>
          </a:p>
          <a:p>
            <a:pPr marL="342900" indent="-342900" algn="just">
              <a:spcBef>
                <a:spcPts val="0"/>
              </a:spcBef>
              <a:spcAft>
                <a:spcPts val="0"/>
              </a:spcAft>
              <a:buFont typeface="Wingdings" pitchFamily="2" charset="2"/>
              <a:buChar char="Ø"/>
            </a:pPr>
            <a:r>
              <a:rPr lang="es-MX" sz="2000" dirty="0">
                <a:solidFill>
                  <a:srgbClr val="4F81BD">
                    <a:lumMod val="75000"/>
                  </a:srgbClr>
                </a:solidFill>
                <a:latin typeface="Gill Sans MT Condensed" pitchFamily="34" charset="0"/>
              </a:rPr>
              <a:t>Una línea de enmiendas </a:t>
            </a:r>
            <a:r>
              <a:rPr lang="es-MX" sz="2000" b="1" dirty="0">
                <a:solidFill>
                  <a:srgbClr val="4F81BD">
                    <a:lumMod val="75000"/>
                  </a:srgbClr>
                </a:solidFill>
                <a:latin typeface="Gill Sans MT Condensed" pitchFamily="34" charset="0"/>
              </a:rPr>
              <a:t>elimina </a:t>
            </a:r>
            <a:r>
              <a:rPr lang="es-MX" sz="2000" dirty="0">
                <a:solidFill>
                  <a:srgbClr val="4F81BD">
                    <a:lumMod val="75000"/>
                  </a:srgbClr>
                </a:solidFill>
                <a:latin typeface="Gill Sans MT Condensed" pitchFamily="34" charset="0"/>
              </a:rPr>
              <a:t>en la inaplicabilidad la </a:t>
            </a:r>
            <a:r>
              <a:rPr lang="es-MX" sz="2000" b="1" dirty="0">
                <a:solidFill>
                  <a:srgbClr val="4F81BD">
                    <a:lumMod val="75000"/>
                  </a:srgbClr>
                </a:solidFill>
                <a:latin typeface="Gill Sans MT Condensed" pitchFamily="34" charset="0"/>
              </a:rPr>
              <a:t>atribución del juez de fondo para ser oído </a:t>
            </a:r>
            <a:r>
              <a:rPr lang="es-MX" sz="2000" dirty="0">
                <a:solidFill>
                  <a:srgbClr val="4F81BD">
                    <a:lumMod val="75000"/>
                  </a:srgbClr>
                </a:solidFill>
                <a:latin typeface="Gill Sans MT Condensed" pitchFamily="34" charset="0"/>
              </a:rPr>
              <a:t>en cualquier etapa del proceso, a cambio de ser oído en la suspensión. Crítica. </a:t>
            </a:r>
          </a:p>
          <a:p>
            <a:pPr marL="342900" indent="-342900" algn="just">
              <a:spcBef>
                <a:spcPts val="0"/>
              </a:spcBef>
              <a:spcAft>
                <a:spcPts val="0"/>
              </a:spcAft>
              <a:buFont typeface="Wingdings" pitchFamily="2" charset="2"/>
              <a:buChar char="Ø"/>
            </a:pPr>
            <a:r>
              <a:rPr lang="es-MX" sz="2000" dirty="0">
                <a:solidFill>
                  <a:srgbClr val="4F81BD">
                    <a:lumMod val="75000"/>
                  </a:srgbClr>
                </a:solidFill>
                <a:latin typeface="Gill Sans MT Condensed" pitchFamily="34" charset="0"/>
              </a:rPr>
              <a:t>La misma enmienda alude a una </a:t>
            </a:r>
            <a:r>
              <a:rPr lang="es-MX" sz="2000" b="1" dirty="0">
                <a:solidFill>
                  <a:srgbClr val="4F81BD">
                    <a:lumMod val="75000"/>
                  </a:srgbClr>
                </a:solidFill>
                <a:latin typeface="Gill Sans MT Condensed" pitchFamily="34" charset="0"/>
              </a:rPr>
              <a:t>supuesta «inaplicabilidad» relativa a auto acordados</a:t>
            </a:r>
            <a:r>
              <a:rPr lang="es-MX" sz="2000" dirty="0">
                <a:solidFill>
                  <a:srgbClr val="4F81BD">
                    <a:lumMod val="75000"/>
                  </a:srgbClr>
                </a:solidFill>
                <a:latin typeface="Gill Sans MT Condensed" pitchFamily="34" charset="0"/>
              </a:rPr>
              <a:t>. ¿Error? No hay norma competencial en la inaplicabilidad que aborde los AA, sólo a los preceptos legales.</a:t>
            </a:r>
          </a:p>
          <a:p>
            <a:pPr marL="342900" indent="-342900" algn="just">
              <a:spcBef>
                <a:spcPts val="0"/>
              </a:spcBef>
              <a:spcAft>
                <a:spcPts val="0"/>
              </a:spcAft>
              <a:buFont typeface="Wingdings" pitchFamily="2" charset="2"/>
              <a:buChar char="Ø"/>
            </a:pPr>
            <a:r>
              <a:rPr lang="es-MX" sz="2000" dirty="0">
                <a:solidFill>
                  <a:srgbClr val="4F81BD">
                    <a:lumMod val="75000"/>
                  </a:srgbClr>
                </a:solidFill>
                <a:latin typeface="Gill Sans MT Condensed" pitchFamily="34" charset="0"/>
              </a:rPr>
              <a:t>Otra enmienda procura radicar en forma </a:t>
            </a:r>
            <a:r>
              <a:rPr lang="es-MX" sz="2000" b="1" dirty="0">
                <a:solidFill>
                  <a:srgbClr val="4F81BD">
                    <a:lumMod val="75000"/>
                  </a:srgbClr>
                </a:solidFill>
                <a:latin typeface="Gill Sans MT Condensed" pitchFamily="34" charset="0"/>
              </a:rPr>
              <a:t>exclusiva en la Corte Constitucional </a:t>
            </a:r>
            <a:r>
              <a:rPr lang="es-MX" sz="2000" dirty="0">
                <a:solidFill>
                  <a:srgbClr val="4F81BD">
                    <a:lumMod val="75000"/>
                  </a:srgbClr>
                </a:solidFill>
                <a:latin typeface="Gill Sans MT Condensed" pitchFamily="34" charset="0"/>
              </a:rPr>
              <a:t>«el </a:t>
            </a:r>
            <a:r>
              <a:rPr lang="es-MX" sz="2000" b="1" dirty="0">
                <a:solidFill>
                  <a:srgbClr val="4F81BD">
                    <a:lumMod val="75000"/>
                  </a:srgbClr>
                </a:solidFill>
                <a:latin typeface="Gill Sans MT Condensed" pitchFamily="34" charset="0"/>
              </a:rPr>
              <a:t>control de compatibilidad</a:t>
            </a:r>
            <a:r>
              <a:rPr lang="es-MX" sz="2000" dirty="0">
                <a:solidFill>
                  <a:srgbClr val="4F81BD">
                    <a:lumMod val="75000"/>
                  </a:srgbClr>
                </a:solidFill>
                <a:latin typeface="Gill Sans MT Condensed" pitchFamily="34" charset="0"/>
              </a:rPr>
              <a:t> de preceptos legales contrarios al texto de tratados de Derechos Humanos».</a:t>
            </a:r>
          </a:p>
          <a:p>
            <a:pPr marL="800010" lvl="1" indent="-342900" algn="just">
              <a:spcBef>
                <a:spcPts val="0"/>
              </a:spcBef>
              <a:spcAft>
                <a:spcPts val="0"/>
              </a:spcAft>
              <a:buFont typeface="Wingdings" pitchFamily="2" charset="2"/>
              <a:buChar char="§"/>
            </a:pPr>
            <a:r>
              <a:rPr lang="es-MX" sz="2000" dirty="0">
                <a:solidFill>
                  <a:srgbClr val="4F81BD">
                    <a:lumMod val="75000"/>
                  </a:srgbClr>
                </a:solidFill>
                <a:latin typeface="Gill Sans MT Condensed" pitchFamily="34" charset="0"/>
              </a:rPr>
              <a:t>«Compatibilidad» parece </a:t>
            </a:r>
            <a:r>
              <a:rPr lang="es-MX" sz="2000" b="1" dirty="0">
                <a:solidFill>
                  <a:srgbClr val="4F81BD">
                    <a:lumMod val="75000"/>
                  </a:srgbClr>
                </a:solidFill>
                <a:latin typeface="Gill Sans MT Condensed" pitchFamily="34" charset="0"/>
              </a:rPr>
              <a:t>atenuar</a:t>
            </a:r>
            <a:r>
              <a:rPr lang="es-MX" sz="2000" dirty="0">
                <a:solidFill>
                  <a:srgbClr val="4F81BD">
                    <a:lumMod val="75000"/>
                  </a:srgbClr>
                </a:solidFill>
                <a:latin typeface="Gill Sans MT Condensed" pitchFamily="34" charset="0"/>
              </a:rPr>
              <a:t> el concepto de control de </a:t>
            </a:r>
            <a:r>
              <a:rPr lang="es-MX" sz="2000" b="1" dirty="0">
                <a:solidFill>
                  <a:srgbClr val="4F81BD">
                    <a:lumMod val="75000"/>
                  </a:srgbClr>
                </a:solidFill>
                <a:latin typeface="Gill Sans MT Condensed" pitchFamily="34" charset="0"/>
              </a:rPr>
              <a:t>«convencionalidad»</a:t>
            </a:r>
          </a:p>
          <a:p>
            <a:pPr marL="800010" lvl="1" indent="-342900" algn="just">
              <a:spcBef>
                <a:spcPts val="0"/>
              </a:spcBef>
              <a:spcAft>
                <a:spcPts val="0"/>
              </a:spcAft>
              <a:buFont typeface="Wingdings" pitchFamily="2" charset="2"/>
              <a:buChar char="§"/>
            </a:pPr>
            <a:r>
              <a:rPr lang="es-MX" sz="2000" dirty="0">
                <a:solidFill>
                  <a:srgbClr val="4F81BD">
                    <a:lumMod val="75000"/>
                  </a:srgbClr>
                </a:solidFill>
                <a:latin typeface="Gill Sans MT Condensed" pitchFamily="34" charset="0"/>
              </a:rPr>
              <a:t>CS ha dicho que el </a:t>
            </a:r>
            <a:r>
              <a:rPr lang="es-MX" sz="2000" b="1" dirty="0">
                <a:solidFill>
                  <a:srgbClr val="4F81BD">
                    <a:lumMod val="75000"/>
                  </a:srgbClr>
                </a:solidFill>
                <a:latin typeface="Gill Sans MT Condensed" pitchFamily="34" charset="0"/>
              </a:rPr>
              <a:t>control es más amplio </a:t>
            </a:r>
            <a:r>
              <a:rPr lang="es-MX" sz="2000" dirty="0">
                <a:solidFill>
                  <a:srgbClr val="4F81BD">
                    <a:lumMod val="75000"/>
                  </a:srgbClr>
                </a:solidFill>
                <a:latin typeface="Gill Sans MT Condensed" pitchFamily="34" charset="0"/>
              </a:rPr>
              <a:t>y ejercido </a:t>
            </a:r>
            <a:r>
              <a:rPr lang="es-MX" sz="2000" b="1" dirty="0">
                <a:solidFill>
                  <a:srgbClr val="4F81BD">
                    <a:lumMod val="75000"/>
                  </a:srgbClr>
                </a:solidFill>
                <a:latin typeface="Gill Sans MT Condensed" pitchFamily="34" charset="0"/>
              </a:rPr>
              <a:t>por todo juez/a</a:t>
            </a:r>
            <a:r>
              <a:rPr lang="es-MX" sz="2000" dirty="0">
                <a:solidFill>
                  <a:srgbClr val="4F81BD">
                    <a:lumMod val="75000"/>
                  </a:srgbClr>
                </a:solidFill>
                <a:latin typeface="Gill Sans MT Condensed" pitchFamily="34" charset="0"/>
              </a:rPr>
              <a:t>, </a:t>
            </a:r>
            <a:r>
              <a:rPr lang="es-MX" sz="2000" b="1" dirty="0">
                <a:solidFill>
                  <a:srgbClr val="4F81BD">
                    <a:lumMod val="75000"/>
                  </a:srgbClr>
                </a:solidFill>
                <a:latin typeface="Gill Sans MT Condensed" pitchFamily="34" charset="0"/>
              </a:rPr>
              <a:t>de oficio</a:t>
            </a:r>
            <a:r>
              <a:rPr lang="es-MX" sz="2000" dirty="0">
                <a:solidFill>
                  <a:srgbClr val="4F81BD">
                    <a:lumMod val="75000"/>
                  </a:srgbClr>
                </a:solidFill>
                <a:latin typeface="Gill Sans MT Condensed" pitchFamily="34" charset="0"/>
              </a:rPr>
              <a:t>.</a:t>
            </a:r>
          </a:p>
          <a:p>
            <a:pPr marL="342900" indent="-342900" algn="just">
              <a:spcBef>
                <a:spcPts val="0"/>
              </a:spcBef>
              <a:spcAft>
                <a:spcPts val="0"/>
              </a:spcAft>
              <a:buFont typeface="Wingdings" pitchFamily="2" charset="2"/>
              <a:buChar char="Ø"/>
            </a:pPr>
            <a:r>
              <a:rPr lang="es-MX" sz="2000" dirty="0">
                <a:solidFill>
                  <a:srgbClr val="4F81BD">
                    <a:lumMod val="75000"/>
                  </a:srgbClr>
                </a:solidFill>
                <a:latin typeface="Gill Sans MT Condensed" pitchFamily="34" charset="0"/>
              </a:rPr>
              <a:t>La misma indicación agrega que «los </a:t>
            </a:r>
            <a:r>
              <a:rPr lang="es-MX" sz="2000" b="1" dirty="0">
                <a:solidFill>
                  <a:srgbClr val="4F81BD">
                    <a:lumMod val="75000"/>
                  </a:srgbClr>
                </a:solidFill>
                <a:latin typeface="Gill Sans MT Condensed" pitchFamily="34" charset="0"/>
              </a:rPr>
              <a:t>tribunales de justicia no podrán, en caso alguno, </a:t>
            </a:r>
            <a:r>
              <a:rPr lang="es-MX" sz="2000" b="1" dirty="0" err="1">
                <a:solidFill>
                  <a:srgbClr val="4F81BD">
                    <a:lumMod val="75000"/>
                  </a:srgbClr>
                </a:solidFill>
                <a:latin typeface="Gill Sans MT Condensed" pitchFamily="34" charset="0"/>
              </a:rPr>
              <a:t>inaplicar</a:t>
            </a:r>
            <a:r>
              <a:rPr lang="es-MX" sz="2000" b="1" dirty="0">
                <a:solidFill>
                  <a:srgbClr val="4F81BD">
                    <a:lumMod val="75000"/>
                  </a:srgbClr>
                </a:solidFill>
                <a:latin typeface="Gill Sans MT Condensed" pitchFamily="34" charset="0"/>
              </a:rPr>
              <a:t> la ley </a:t>
            </a:r>
            <a:r>
              <a:rPr lang="es-MX" sz="2000" dirty="0">
                <a:solidFill>
                  <a:srgbClr val="4F81BD">
                    <a:lumMod val="75000"/>
                  </a:srgbClr>
                </a:solidFill>
                <a:latin typeface="Gill Sans MT Condensed" pitchFamily="34" charset="0"/>
              </a:rPr>
              <a:t>por esta razón o por causa de inconstitucionalidad, sin una sentencia de inaplicabilidad que los faculte para ello». (155 N° 2)</a:t>
            </a:r>
          </a:p>
          <a:p>
            <a:pPr marL="800010" lvl="1" indent="-342900" algn="just">
              <a:spcBef>
                <a:spcPts val="0"/>
              </a:spcBef>
              <a:spcAft>
                <a:spcPts val="0"/>
              </a:spcAft>
              <a:buFont typeface="Wingdings" pitchFamily="2" charset="2"/>
              <a:buChar char="§"/>
            </a:pPr>
            <a:r>
              <a:rPr lang="es-MX" sz="2000" dirty="0">
                <a:solidFill>
                  <a:srgbClr val="4F81BD">
                    <a:lumMod val="75000"/>
                  </a:srgbClr>
                </a:solidFill>
                <a:latin typeface="Gill Sans MT Condensed" pitchFamily="34" charset="0"/>
              </a:rPr>
              <a:t>Pareciera asumirse que los tribunales deben aplicar la ley a todo evento, siendo que parte de sus atribuciones derivan directamente de la Constitución (</a:t>
            </a:r>
            <a:r>
              <a:rPr lang="es-MX" sz="2000" dirty="0" err="1">
                <a:solidFill>
                  <a:srgbClr val="4F81BD">
                    <a:lumMod val="75000"/>
                  </a:srgbClr>
                </a:solidFill>
                <a:latin typeface="Gill Sans MT Condensed" pitchFamily="34" charset="0"/>
              </a:rPr>
              <a:t>ej</a:t>
            </a:r>
            <a:r>
              <a:rPr lang="es-MX" sz="2000" dirty="0">
                <a:solidFill>
                  <a:srgbClr val="4F81BD">
                    <a:lumMod val="75000"/>
                  </a:srgbClr>
                </a:solidFill>
                <a:latin typeface="Gill Sans MT Condensed" pitchFamily="34" charset="0"/>
              </a:rPr>
              <a:t>: acciones constitucionales)</a:t>
            </a:r>
          </a:p>
          <a:p>
            <a:pPr marL="342900" indent="-342900" algn="just">
              <a:spcBef>
                <a:spcPts val="0"/>
              </a:spcBef>
              <a:spcAft>
                <a:spcPts val="0"/>
              </a:spcAft>
              <a:buFont typeface="Wingdings" pitchFamily="2" charset="2"/>
              <a:buChar char="Ø"/>
            </a:pPr>
            <a:r>
              <a:rPr lang="es-MX" sz="2000" dirty="0">
                <a:solidFill>
                  <a:srgbClr val="4F81BD">
                    <a:lumMod val="75000"/>
                  </a:srgbClr>
                </a:solidFill>
                <a:latin typeface="Gill Sans MT Condensed" pitchFamily="34" charset="0"/>
              </a:rPr>
              <a:t>Hay varias sugerencias procesales hechas por la CS que no están reflejadas. Ellas podrían ser previstas por la ley, salvo la referente a resolver las </a:t>
            </a:r>
            <a:r>
              <a:rPr lang="es-MX" sz="2000" b="1" dirty="0">
                <a:solidFill>
                  <a:srgbClr val="4F81BD">
                    <a:lumMod val="75000"/>
                  </a:srgbClr>
                </a:solidFill>
                <a:latin typeface="Gill Sans MT Condensed" pitchFamily="34" charset="0"/>
              </a:rPr>
              <a:t>contiendas de competencia </a:t>
            </a:r>
            <a:r>
              <a:rPr lang="es-MX" sz="2000" dirty="0">
                <a:solidFill>
                  <a:srgbClr val="4F81BD">
                    <a:lumMod val="75000"/>
                  </a:srgbClr>
                </a:solidFill>
                <a:latin typeface="Gill Sans MT Condensed" pitchFamily="34" charset="0"/>
              </a:rPr>
              <a:t>entre la Corte Constitucional y los tribunales superiores de justicia.</a:t>
            </a:r>
          </a:p>
          <a:p>
            <a:pPr algn="just">
              <a:spcBef>
                <a:spcPts val="600"/>
              </a:spcBef>
              <a:spcAft>
                <a:spcPts val="600"/>
              </a:spcAft>
            </a:pPr>
            <a:endParaRPr lang="es-MX" sz="2200" dirty="0">
              <a:solidFill>
                <a:srgbClr val="4F81BD">
                  <a:lumMod val="75000"/>
                </a:srgbClr>
              </a:solidFill>
              <a:latin typeface="Gill Sans MT Condensed" pitchFamily="34" charset="0"/>
            </a:endParaRPr>
          </a:p>
          <a:p>
            <a:pPr marL="457200" indent="-457200" algn="just">
              <a:spcBef>
                <a:spcPts val="600"/>
              </a:spcBef>
              <a:spcAft>
                <a:spcPts val="600"/>
              </a:spcAft>
              <a:buFont typeface="+mj-lt"/>
              <a:buAutoNum type="arabicPeriod"/>
            </a:pPr>
            <a:endParaRPr lang="es-MX" sz="22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177178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Título"/>
          <p:cNvSpPr>
            <a:spLocks noGrp="1"/>
          </p:cNvSpPr>
          <p:nvPr>
            <p:ph type="title"/>
          </p:nvPr>
        </p:nvSpPr>
        <p:spPr>
          <a:xfrm>
            <a:off x="540346" y="2277666"/>
            <a:ext cx="8231188" cy="714380"/>
          </a:xfrm>
        </p:spPr>
        <p:txBody>
          <a:bodyPr/>
          <a:lstStyle/>
          <a:p>
            <a:r>
              <a:rPr lang="es-MX" sz="3600" b="1" dirty="0">
                <a:solidFill>
                  <a:schemeClr val="tx2">
                    <a:lumMod val="60000"/>
                    <a:lumOff val="40000"/>
                  </a:schemeClr>
                </a:solidFill>
              </a:rPr>
              <a:t>ASPECTOS RELATIVOS A LA JURISDICCIÓN Y DERECHOS FUNDAMENTALES</a:t>
            </a:r>
            <a:br>
              <a:rPr lang="es-MX" sz="3600" b="1" dirty="0">
                <a:solidFill>
                  <a:schemeClr val="tx2">
                    <a:lumMod val="60000"/>
                    <a:lumOff val="40000"/>
                  </a:schemeClr>
                </a:solidFill>
              </a:rPr>
            </a:br>
            <a:r>
              <a:rPr lang="es-MX" sz="3600" b="1" dirty="0">
                <a:solidFill>
                  <a:schemeClr val="tx2">
                    <a:lumMod val="60000"/>
                    <a:lumOff val="40000"/>
                  </a:schemeClr>
                </a:solidFill>
              </a:rPr>
              <a:t>(Sra. Ángela Vivanco)</a:t>
            </a:r>
            <a:br>
              <a:rPr lang="es-MX" b="1" dirty="0">
                <a:solidFill>
                  <a:schemeClr val="tx2">
                    <a:lumMod val="60000"/>
                    <a:lumOff val="40000"/>
                  </a:schemeClr>
                </a:solidFill>
              </a:rPr>
            </a:br>
            <a:endParaRPr lang="es-CL" b="1" dirty="0">
              <a:solidFill>
                <a:schemeClr val="tx2">
                  <a:lumMod val="60000"/>
                  <a:lumOff val="40000"/>
                </a:schemeClr>
              </a:solidFill>
            </a:endParaRPr>
          </a:p>
        </p:txBody>
      </p:sp>
      <p:sp>
        <p:nvSpPr>
          <p:cNvPr id="5" name="4 Marcador de número de diapositiva"/>
          <p:cNvSpPr>
            <a:spLocks noGrp="1"/>
          </p:cNvSpPr>
          <p:nvPr>
            <p:ph type="sldNum" sz="quarter" idx="11"/>
          </p:nvPr>
        </p:nvSpPr>
        <p:spPr/>
        <p:txBody>
          <a:bodyPr/>
          <a:lstStyle/>
          <a:p>
            <a:pPr>
              <a:defRPr/>
            </a:pPr>
            <a:fld id="{DF57DF2B-F2A9-41EC-916F-C500D0CDCFDE}" type="slidenum">
              <a:rPr lang="es-ES" smtClean="0">
                <a:solidFill>
                  <a:prstClr val="black">
                    <a:tint val="75000"/>
                  </a:prstClr>
                </a:solidFill>
              </a:rPr>
              <a:pPr>
                <a:defRPr/>
              </a:pPr>
              <a:t>14</a:t>
            </a:fld>
            <a:endParaRPr lang="es-ES" dirty="0">
              <a:solidFill>
                <a:prstClr val="black">
                  <a:tint val="75000"/>
                </a:prstClr>
              </a:solidFill>
            </a:endParaRPr>
          </a:p>
        </p:txBody>
      </p:sp>
      <p:sp>
        <p:nvSpPr>
          <p:cNvPr id="8" name="7 Rectángulo"/>
          <p:cNvSpPr/>
          <p:nvPr/>
        </p:nvSpPr>
        <p:spPr>
          <a:xfrm>
            <a:off x="-14329" y="6592085"/>
            <a:ext cx="8114721" cy="26591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solidFill>
                <a:srgbClr val="1F497D"/>
              </a:solidFill>
            </a:endParaRPr>
          </a:p>
        </p:txBody>
      </p:sp>
      <p:pic>
        <p:nvPicPr>
          <p:cNvPr id="9" name="8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72398" y="6310709"/>
            <a:ext cx="893845" cy="562752"/>
          </a:xfrm>
          <a:prstGeom prst="rect">
            <a:avLst/>
          </a:prstGeom>
          <a:effectLst>
            <a:reflection blurRad="6350" stA="50000" endA="300" endPos="38500" dist="50800" dir="5400000" sy="-100000" algn="bl" rotWithShape="0"/>
          </a:effectLst>
        </p:spPr>
      </p:pic>
    </p:spTree>
    <p:extLst>
      <p:ext uri="{BB962C8B-B14F-4D97-AF65-F5344CB8AC3E}">
        <p14:creationId xmlns:p14="http://schemas.microsoft.com/office/powerpoint/2010/main" val="1557875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15</a:t>
            </a:fld>
            <a:endParaRPr lang="es-ES">
              <a:solidFill>
                <a:prstClr val="black">
                  <a:tint val="75000"/>
                </a:prstClr>
              </a:solidFill>
            </a:endParaRPr>
          </a:p>
        </p:txBody>
      </p:sp>
      <p:sp>
        <p:nvSpPr>
          <p:cNvPr id="5" name="4 CuadroTexto"/>
          <p:cNvSpPr txBox="1"/>
          <p:nvPr/>
        </p:nvSpPr>
        <p:spPr>
          <a:xfrm>
            <a:off x="324322" y="261442"/>
            <a:ext cx="8280920" cy="6463292"/>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6"/>
            </a:pPr>
            <a:r>
              <a:rPr lang="es-MX" sz="2400" b="1" dirty="0">
                <a:solidFill>
                  <a:srgbClr val="4F81BD">
                    <a:lumMod val="75000"/>
                  </a:srgbClr>
                </a:solidFill>
                <a:latin typeface="Gill Sans MT Condensed" pitchFamily="34" charset="0"/>
              </a:rPr>
              <a:t>FUNCIÓN JURISDICCIONAL (art. 144)</a:t>
            </a:r>
          </a:p>
          <a:p>
            <a:pPr marL="342900"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Enmienda que </a:t>
            </a:r>
            <a:r>
              <a:rPr lang="es-MX" sz="2200" b="1" dirty="0">
                <a:solidFill>
                  <a:srgbClr val="4F81BD">
                    <a:lumMod val="75000"/>
                  </a:srgbClr>
                </a:solidFill>
                <a:latin typeface="Gill Sans MT Condensed" pitchFamily="34" charset="0"/>
              </a:rPr>
              <a:t>radica «en los jueces»</a:t>
            </a:r>
            <a:r>
              <a:rPr lang="es-MX" sz="2200" dirty="0">
                <a:solidFill>
                  <a:srgbClr val="4F81BD">
                    <a:lumMod val="75000"/>
                  </a:srgbClr>
                </a:solidFill>
                <a:latin typeface="Gill Sans MT Condensed" pitchFamily="34" charset="0"/>
              </a:rPr>
              <a:t> que integran los tribunales, </a:t>
            </a:r>
            <a:r>
              <a:rPr lang="es-MX" sz="2200" b="1" dirty="0">
                <a:solidFill>
                  <a:srgbClr val="4F81BD">
                    <a:lumMod val="75000"/>
                  </a:srgbClr>
                </a:solidFill>
                <a:latin typeface="Gill Sans MT Condensed" pitchFamily="34" charset="0"/>
              </a:rPr>
              <a:t>la jurisdicción</a:t>
            </a:r>
            <a:r>
              <a:rPr lang="es-MX" sz="2200" dirty="0">
                <a:solidFill>
                  <a:srgbClr val="4F81BD">
                    <a:lumMod val="75000"/>
                  </a:srgbClr>
                </a:solidFill>
                <a:latin typeface="Gill Sans MT Condensed" pitchFamily="34" charset="0"/>
              </a:rPr>
              <a:t>. Positiva.</a:t>
            </a:r>
          </a:p>
          <a:p>
            <a:pPr marL="342900"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Inclusión de la </a:t>
            </a:r>
            <a:r>
              <a:rPr lang="es-MX" sz="2200" b="1" dirty="0">
                <a:solidFill>
                  <a:srgbClr val="4F81BD">
                    <a:lumMod val="75000"/>
                  </a:srgbClr>
                </a:solidFill>
                <a:latin typeface="Gill Sans MT Condensed" pitchFamily="34" charset="0"/>
              </a:rPr>
              <a:t>«Constitución»</a:t>
            </a:r>
            <a:r>
              <a:rPr lang="es-MX" sz="2200" dirty="0">
                <a:solidFill>
                  <a:srgbClr val="4F81BD">
                    <a:lumMod val="75000"/>
                  </a:srgbClr>
                </a:solidFill>
                <a:latin typeface="Gill Sans MT Condensed" pitchFamily="34" charset="0"/>
              </a:rPr>
              <a:t> como elemento al cual deben sujeción los jueces (ya no sólo la ley). Positivo.</a:t>
            </a:r>
          </a:p>
          <a:p>
            <a:pPr marL="342900"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Inclusión de </a:t>
            </a:r>
            <a:r>
              <a:rPr lang="es-MX" sz="2200" b="1" dirty="0">
                <a:solidFill>
                  <a:srgbClr val="4F81BD">
                    <a:lumMod val="75000"/>
                  </a:srgbClr>
                </a:solidFill>
                <a:latin typeface="Gill Sans MT Condensed" pitchFamily="34" charset="0"/>
              </a:rPr>
              <a:t>«oportunidad» y «efectividad» </a:t>
            </a:r>
            <a:r>
              <a:rPr lang="es-MX" sz="2200" dirty="0">
                <a:solidFill>
                  <a:srgbClr val="4F81BD">
                    <a:lumMod val="75000"/>
                  </a:srgbClr>
                </a:solidFill>
                <a:latin typeface="Gill Sans MT Condensed" pitchFamily="34" charset="0"/>
              </a:rPr>
              <a:t>como elementos del acceso a la justicia.</a:t>
            </a:r>
          </a:p>
          <a:p>
            <a:pPr marL="342900"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Traslado de norma del Código Civil sobre el </a:t>
            </a:r>
            <a:r>
              <a:rPr lang="es-MX" sz="2200" b="1" dirty="0">
                <a:solidFill>
                  <a:srgbClr val="4F81BD">
                    <a:lumMod val="75000"/>
                  </a:srgbClr>
                </a:solidFill>
                <a:latin typeface="Gill Sans MT Condensed" pitchFamily="34" charset="0"/>
              </a:rPr>
              <a:t>efecto relativo de las sentencias</a:t>
            </a:r>
            <a:r>
              <a:rPr lang="es-MX" sz="2200" dirty="0">
                <a:solidFill>
                  <a:srgbClr val="4F81BD">
                    <a:lumMod val="75000"/>
                  </a:srgbClr>
                </a:solidFill>
                <a:latin typeface="Gill Sans MT Condensed" pitchFamily="34" charset="0"/>
              </a:rPr>
              <a:t>. Posible colisión con pretensiones de uniformidad en actividad de la CS. </a:t>
            </a:r>
          </a:p>
          <a:p>
            <a:pPr marL="342900"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Similar situación con principio de </a:t>
            </a:r>
            <a:r>
              <a:rPr lang="es-MX" sz="2200" b="1" dirty="0">
                <a:solidFill>
                  <a:srgbClr val="4F81BD">
                    <a:lumMod val="75000"/>
                  </a:srgbClr>
                </a:solidFill>
                <a:latin typeface="Gill Sans MT Condensed" pitchFamily="34" charset="0"/>
              </a:rPr>
              <a:t>«congruencia»</a:t>
            </a:r>
            <a:r>
              <a:rPr lang="es-MX" sz="2200" dirty="0">
                <a:solidFill>
                  <a:srgbClr val="4F81BD">
                    <a:lumMod val="75000"/>
                  </a:srgbClr>
                </a:solidFill>
                <a:latin typeface="Gill Sans MT Condensed" pitchFamily="34" charset="0"/>
              </a:rPr>
              <a:t>. Más razonable dejarlo a nivel legal y podría ser inconsistente con idea que los jueces de fondo sigan jurisprudencia asentada.</a:t>
            </a:r>
          </a:p>
          <a:p>
            <a:pPr marL="342900"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Enmienda para que los jueces consideren las </a:t>
            </a:r>
            <a:r>
              <a:rPr lang="es-MX" sz="2200" b="1" dirty="0">
                <a:solidFill>
                  <a:srgbClr val="4F81BD">
                    <a:lumMod val="75000"/>
                  </a:srgbClr>
                </a:solidFill>
                <a:latin typeface="Gill Sans MT Condensed" pitchFamily="34" charset="0"/>
              </a:rPr>
              <a:t>«desventajas estructurales» </a:t>
            </a:r>
            <a:r>
              <a:rPr lang="es-MX" sz="2200" dirty="0">
                <a:solidFill>
                  <a:srgbClr val="4F81BD">
                    <a:lumMod val="75000"/>
                  </a:srgbClr>
                </a:solidFill>
                <a:latin typeface="Gill Sans MT Condensed" pitchFamily="34" charset="0"/>
              </a:rPr>
              <a:t>en su función. En sistemas comparados, mayoritariamente, la igualdad sustantiva es más bien un mandato al gobierno y al legislador.</a:t>
            </a:r>
          </a:p>
          <a:p>
            <a:pPr marL="342900"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Enmiendas suprimen los </a:t>
            </a:r>
            <a:r>
              <a:rPr lang="es-MX" sz="2200" b="1" dirty="0">
                <a:solidFill>
                  <a:srgbClr val="4F81BD">
                    <a:lumMod val="75000"/>
                  </a:srgbClr>
                </a:solidFill>
                <a:latin typeface="Gill Sans MT Condensed" pitchFamily="34" charset="0"/>
              </a:rPr>
              <a:t>sistemas alternativos de resolución de conflictos</a:t>
            </a:r>
            <a:r>
              <a:rPr lang="es-MX" sz="2200" dirty="0">
                <a:solidFill>
                  <a:srgbClr val="4F81BD">
                    <a:lumMod val="75000"/>
                  </a:srgbClr>
                </a:solidFill>
                <a:latin typeface="Gill Sans MT Condensed" pitchFamily="34" charset="0"/>
              </a:rPr>
              <a:t>. Crítica.</a:t>
            </a:r>
          </a:p>
          <a:p>
            <a:pPr marL="457200" indent="-457200" algn="just">
              <a:spcBef>
                <a:spcPts val="600"/>
              </a:spcBef>
              <a:spcAft>
                <a:spcPts val="600"/>
              </a:spcAft>
              <a:buFont typeface="+mj-lt"/>
              <a:buAutoNum type="arabicPeriod"/>
            </a:pPr>
            <a:endParaRPr lang="es-MX" sz="22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2634422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16</a:t>
            </a:fld>
            <a:endParaRPr lang="es-ES">
              <a:solidFill>
                <a:prstClr val="black">
                  <a:tint val="75000"/>
                </a:prstClr>
              </a:solidFill>
            </a:endParaRPr>
          </a:p>
        </p:txBody>
      </p:sp>
      <p:sp>
        <p:nvSpPr>
          <p:cNvPr id="5" name="4 CuadroTexto"/>
          <p:cNvSpPr txBox="1"/>
          <p:nvPr/>
        </p:nvSpPr>
        <p:spPr>
          <a:xfrm>
            <a:off x="324322" y="261442"/>
            <a:ext cx="8280920" cy="6047793"/>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7"/>
            </a:pPr>
            <a:r>
              <a:rPr lang="es-MX" sz="2400" b="1" dirty="0">
                <a:solidFill>
                  <a:srgbClr val="4F81BD">
                    <a:lumMod val="75000"/>
                  </a:srgbClr>
                </a:solidFill>
                <a:latin typeface="Gill Sans MT Condensed" pitchFamily="34" charset="0"/>
              </a:rPr>
              <a:t>FUNDAMENTOS CONSTITUCIONALES O PPIOS. DE LA JURISDICCIÓN (art. 145)</a:t>
            </a:r>
          </a:p>
          <a:p>
            <a:pPr marL="342900" indent="-342900" algn="just">
              <a:spcBef>
                <a:spcPts val="0"/>
              </a:spcBef>
              <a:spcAft>
                <a:spcPts val="0"/>
              </a:spcAft>
              <a:buFont typeface="Wingdings" pitchFamily="2" charset="2"/>
              <a:buChar char="Ø"/>
            </a:pPr>
            <a:r>
              <a:rPr lang="es-MX" sz="2200" dirty="0">
                <a:solidFill>
                  <a:srgbClr val="4F81BD">
                    <a:lumMod val="75000"/>
                  </a:srgbClr>
                </a:solidFill>
                <a:latin typeface="Gill Sans MT Condensed" pitchFamily="34" charset="0"/>
              </a:rPr>
              <a:t>Enmienda sobre </a:t>
            </a:r>
            <a:r>
              <a:rPr lang="es-MX" sz="2200" b="1" dirty="0" err="1">
                <a:solidFill>
                  <a:srgbClr val="4F81BD">
                    <a:lumMod val="75000"/>
                  </a:srgbClr>
                </a:solidFill>
                <a:latin typeface="Gill Sans MT Condensed" pitchFamily="34" charset="0"/>
              </a:rPr>
              <a:t>ppio</a:t>
            </a:r>
            <a:r>
              <a:rPr lang="es-MX" sz="2200" b="1" dirty="0">
                <a:solidFill>
                  <a:srgbClr val="4F81BD">
                    <a:lumMod val="75000"/>
                  </a:srgbClr>
                </a:solidFill>
                <a:latin typeface="Gill Sans MT Condensed" pitchFamily="34" charset="0"/>
              </a:rPr>
              <a:t>. de independencia externa: </a:t>
            </a:r>
            <a:r>
              <a:rPr lang="es-MX" sz="2200" dirty="0">
                <a:solidFill>
                  <a:srgbClr val="4F81BD">
                    <a:lumMod val="75000"/>
                  </a:srgbClr>
                </a:solidFill>
                <a:latin typeface="Gill Sans MT Condensed" pitchFamily="34" charset="0"/>
              </a:rPr>
              <a:t>se reitera norma actual sobre prohibición de otros órganos o personas para ejercer función judicial, conocer causas pendientes, revisar fundamentos, reabrir procesos, etc. Pero siempre que lo hagan </a:t>
            </a:r>
            <a:r>
              <a:rPr lang="es-MX" sz="2200" b="1" dirty="0">
                <a:solidFill>
                  <a:srgbClr val="4F81BD">
                    <a:lumMod val="75000"/>
                  </a:srgbClr>
                </a:solidFill>
                <a:latin typeface="Gill Sans MT Condensed" pitchFamily="34" charset="0"/>
              </a:rPr>
              <a:t>«en comisión especial»</a:t>
            </a:r>
            <a:r>
              <a:rPr lang="es-MX" sz="2200" dirty="0">
                <a:solidFill>
                  <a:srgbClr val="4F81BD">
                    <a:lumMod val="75000"/>
                  </a:srgbClr>
                </a:solidFill>
                <a:latin typeface="Gill Sans MT Condensed" pitchFamily="34" charset="0"/>
              </a:rPr>
              <a:t>. </a:t>
            </a:r>
          </a:p>
          <a:p>
            <a:pPr marL="800010" lvl="1" indent="-342900" algn="just">
              <a:spcBef>
                <a:spcPts val="600"/>
              </a:spcBef>
              <a:spcAft>
                <a:spcPts val="600"/>
              </a:spcAft>
              <a:buFont typeface="Wingdings" pitchFamily="2" charset="2"/>
              <a:buChar char="§"/>
            </a:pPr>
            <a:r>
              <a:rPr lang="es-MX" sz="2200" dirty="0">
                <a:solidFill>
                  <a:srgbClr val="4F81BD">
                    <a:lumMod val="75000"/>
                  </a:srgbClr>
                </a:solidFill>
                <a:latin typeface="Gill Sans MT Condensed" pitchFamily="34" charset="0"/>
              </a:rPr>
              <a:t>Se estima apropiado eliminar el concepto «en comisión especial», pues ello resguardaría mejor la exclusividad de la función jurisdiccional y la coherencia con la unidad jurisdiccional.</a:t>
            </a:r>
          </a:p>
          <a:p>
            <a:pPr marL="342900" indent="-342900" algn="just">
              <a:spcBef>
                <a:spcPts val="600"/>
              </a:spcBef>
              <a:spcAft>
                <a:spcPts val="600"/>
              </a:spcAft>
              <a:buFont typeface="Wingdings" pitchFamily="2" charset="2"/>
              <a:buChar char="Ø"/>
            </a:pPr>
            <a:r>
              <a:rPr lang="es-MX" sz="2200" b="1" dirty="0">
                <a:solidFill>
                  <a:srgbClr val="4F81BD">
                    <a:lumMod val="75000"/>
                  </a:srgbClr>
                </a:solidFill>
                <a:latin typeface="Gill Sans MT Condensed" pitchFamily="34" charset="0"/>
              </a:rPr>
              <a:t>Inviolabilidad </a:t>
            </a:r>
            <a:r>
              <a:rPr lang="es-MX" sz="2200" dirty="0">
                <a:solidFill>
                  <a:srgbClr val="4F81BD">
                    <a:lumMod val="75000"/>
                  </a:srgbClr>
                </a:solidFill>
                <a:latin typeface="Gill Sans MT Condensed" pitchFamily="34" charset="0"/>
              </a:rPr>
              <a:t>de los jueces. Enmienda lo separa de la norma de «responsabilidad» de los magistrados, lo que se estima positivo (recoge sugerencia de la CS).</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 que incorpora el </a:t>
            </a:r>
            <a:r>
              <a:rPr lang="es-MX" sz="2200" b="1" dirty="0">
                <a:solidFill>
                  <a:srgbClr val="4F81BD">
                    <a:lumMod val="75000"/>
                  </a:srgbClr>
                </a:solidFill>
                <a:latin typeface="Gill Sans MT Condensed" pitchFamily="34" charset="0"/>
              </a:rPr>
              <a:t>«enfoque de género» </a:t>
            </a:r>
            <a:r>
              <a:rPr lang="es-MX" sz="2200" dirty="0">
                <a:solidFill>
                  <a:srgbClr val="4F81BD">
                    <a:lumMod val="75000"/>
                  </a:srgbClr>
                </a:solidFill>
                <a:latin typeface="Gill Sans MT Condensed" pitchFamily="34" charset="0"/>
              </a:rPr>
              <a:t>como elemento que debe ser considerado al momento de ejercer la función jurisdiccional. Ello es coherente con los principios de la jurisdicción promovidos por la CS.</a:t>
            </a:r>
          </a:p>
          <a:p>
            <a:pPr marL="457200" indent="-457200" algn="just">
              <a:spcBef>
                <a:spcPts val="600"/>
              </a:spcBef>
              <a:spcAft>
                <a:spcPts val="600"/>
              </a:spcAft>
              <a:buFont typeface="+mj-lt"/>
              <a:buAutoNum type="arabicPeriod"/>
            </a:pPr>
            <a:endParaRPr lang="es-MX" sz="22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1970481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17</a:t>
            </a:fld>
            <a:endParaRPr lang="es-ES">
              <a:solidFill>
                <a:prstClr val="black">
                  <a:tint val="75000"/>
                </a:prstClr>
              </a:solidFill>
            </a:endParaRPr>
          </a:p>
        </p:txBody>
      </p:sp>
      <p:sp>
        <p:nvSpPr>
          <p:cNvPr id="5" name="4 CuadroTexto"/>
          <p:cNvSpPr txBox="1"/>
          <p:nvPr/>
        </p:nvSpPr>
        <p:spPr>
          <a:xfrm>
            <a:off x="324322" y="261442"/>
            <a:ext cx="8280920" cy="6263237"/>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8"/>
            </a:pPr>
            <a:r>
              <a:rPr lang="es-MX" sz="2400" b="1" dirty="0">
                <a:solidFill>
                  <a:srgbClr val="4F81BD">
                    <a:lumMod val="75000"/>
                  </a:srgbClr>
                </a:solidFill>
                <a:latin typeface="Gill Sans MT Condensed" pitchFamily="34" charset="0"/>
              </a:rPr>
              <a:t>INTEGRACIÓN DE TRATADOS INTERNACIONALES EN MATERIAS DE DDHH Y CONTROL DE CONVENCIONALIDAD (art. 6)</a:t>
            </a:r>
          </a:p>
          <a:p>
            <a:pPr marL="457200" indent="-457200" algn="just">
              <a:spcBef>
                <a:spcPts val="600"/>
              </a:spcBef>
              <a:spcAft>
                <a:spcPts val="0"/>
              </a:spcAft>
              <a:buFont typeface="+mj-lt"/>
              <a:buAutoNum type="alphaUcPeriod"/>
            </a:pPr>
            <a:r>
              <a:rPr lang="es-MX" sz="2200" b="1" dirty="0">
                <a:solidFill>
                  <a:srgbClr val="4F81BD">
                    <a:lumMod val="75000"/>
                  </a:srgbClr>
                </a:solidFill>
                <a:latin typeface="Gill Sans MT Condensed" pitchFamily="34" charset="0"/>
              </a:rPr>
              <a:t>En cuanto a la </a:t>
            </a:r>
            <a:r>
              <a:rPr lang="es-MX" sz="2200" b="1" u="sng" dirty="0">
                <a:solidFill>
                  <a:srgbClr val="4F81BD">
                    <a:lumMod val="75000"/>
                  </a:srgbClr>
                </a:solidFill>
                <a:latin typeface="Gill Sans MT Condensed" pitchFamily="34" charset="0"/>
              </a:rPr>
              <a:t>integración de los tratados internacionales</a:t>
            </a:r>
            <a:r>
              <a:rPr lang="es-MX" sz="2200" dirty="0">
                <a:solidFill>
                  <a:srgbClr val="4F81BD">
                    <a:lumMod val="75000"/>
                  </a:srgbClr>
                </a:solidFill>
                <a:latin typeface="Gill Sans MT Condensed" pitchFamily="34" charset="0"/>
              </a:rPr>
              <a:t>:</a:t>
            </a:r>
          </a:p>
          <a:p>
            <a:pPr marL="800010" lvl="1"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Una línea de enmiendas hace referencia al </a:t>
            </a:r>
            <a:r>
              <a:rPr lang="es-MX" sz="2200" b="1" dirty="0">
                <a:solidFill>
                  <a:srgbClr val="4F81BD">
                    <a:lumMod val="75000"/>
                  </a:srgbClr>
                </a:solidFill>
                <a:latin typeface="Gill Sans MT Condensed" pitchFamily="34" charset="0"/>
              </a:rPr>
              <a:t>carácter «constitucional» </a:t>
            </a:r>
            <a:r>
              <a:rPr lang="es-MX" sz="2200" dirty="0">
                <a:solidFill>
                  <a:srgbClr val="4F81BD">
                    <a:lumMod val="75000"/>
                  </a:srgbClr>
                </a:solidFill>
                <a:latin typeface="Gill Sans MT Condensed" pitchFamily="34" charset="0"/>
              </a:rPr>
              <a:t>de los «textos» de esos tratados. </a:t>
            </a:r>
          </a:p>
          <a:p>
            <a:pPr marL="1257116" lvl="2" indent="-342900" algn="just">
              <a:spcBef>
                <a:spcPts val="600"/>
              </a:spcBef>
              <a:spcAft>
                <a:spcPts val="0"/>
              </a:spcAft>
              <a:buFont typeface="Wingdings" pitchFamily="2" charset="2"/>
              <a:buChar char="§"/>
            </a:pPr>
            <a:r>
              <a:rPr lang="es-MX" sz="2200" dirty="0">
                <a:solidFill>
                  <a:srgbClr val="4F81BD">
                    <a:lumMod val="75000"/>
                  </a:srgbClr>
                </a:solidFill>
                <a:latin typeface="Gill Sans MT Condensed" pitchFamily="34" charset="0"/>
              </a:rPr>
              <a:t>Cabe recordar que la </a:t>
            </a:r>
            <a:r>
              <a:rPr lang="es-MX" sz="2200" b="1" dirty="0">
                <a:solidFill>
                  <a:srgbClr val="4F81BD">
                    <a:lumMod val="75000"/>
                  </a:srgbClr>
                </a:solidFill>
                <a:latin typeface="Gill Sans MT Condensed" pitchFamily="34" charset="0"/>
              </a:rPr>
              <a:t>CS</a:t>
            </a:r>
            <a:r>
              <a:rPr lang="es-MX" sz="2200" dirty="0">
                <a:solidFill>
                  <a:srgbClr val="4F81BD">
                    <a:lumMod val="75000"/>
                  </a:srgbClr>
                </a:solidFill>
                <a:latin typeface="Gill Sans MT Condensed" pitchFamily="34" charset="0"/>
              </a:rPr>
              <a:t> promueve el carácter </a:t>
            </a:r>
            <a:r>
              <a:rPr lang="es-MX" sz="2200" b="1" dirty="0">
                <a:solidFill>
                  <a:srgbClr val="4F81BD">
                    <a:lumMod val="75000"/>
                  </a:srgbClr>
                </a:solidFill>
                <a:latin typeface="Gill Sans MT Condensed" pitchFamily="34" charset="0"/>
              </a:rPr>
              <a:t>«supraconstitucional»</a:t>
            </a:r>
            <a:r>
              <a:rPr lang="es-MX" sz="2200" dirty="0">
                <a:solidFill>
                  <a:srgbClr val="4F81BD">
                    <a:lumMod val="75000"/>
                  </a:srgbClr>
                </a:solidFill>
                <a:latin typeface="Gill Sans MT Condensed" pitchFamily="34" charset="0"/>
              </a:rPr>
              <a:t> de las «normas» de DIDH.</a:t>
            </a:r>
          </a:p>
          <a:p>
            <a:pPr marL="800010" lvl="1"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Otra línea de enmiendas reitera el </a:t>
            </a:r>
            <a:r>
              <a:rPr lang="es-MX" sz="2200" b="1" dirty="0">
                <a:solidFill>
                  <a:srgbClr val="4F81BD">
                    <a:lumMod val="75000"/>
                  </a:srgbClr>
                </a:solidFill>
                <a:latin typeface="Gill Sans MT Condensed" pitchFamily="34" charset="0"/>
              </a:rPr>
              <a:t>carácter «constitucional» </a:t>
            </a:r>
            <a:r>
              <a:rPr lang="es-MX" sz="2200" dirty="0">
                <a:solidFill>
                  <a:srgbClr val="4F81BD">
                    <a:lumMod val="75000"/>
                  </a:srgbClr>
                </a:solidFill>
                <a:latin typeface="Gill Sans MT Condensed" pitchFamily="34" charset="0"/>
              </a:rPr>
              <a:t>de los tratados y que el </a:t>
            </a:r>
            <a:r>
              <a:rPr lang="es-MX" sz="2200" b="1" dirty="0">
                <a:solidFill>
                  <a:srgbClr val="4F81BD">
                    <a:lumMod val="75000"/>
                  </a:srgbClr>
                </a:solidFill>
                <a:latin typeface="Gill Sans MT Condensed" pitchFamily="34" charset="0"/>
              </a:rPr>
              <a:t>Estado debe cumplir de buena fe las obligaciones internacionales </a:t>
            </a:r>
            <a:r>
              <a:rPr lang="es-MX" sz="2200" dirty="0">
                <a:solidFill>
                  <a:srgbClr val="4F81BD">
                    <a:lumMod val="75000"/>
                  </a:srgbClr>
                </a:solidFill>
                <a:latin typeface="Gill Sans MT Condensed" pitchFamily="34" charset="0"/>
              </a:rPr>
              <a:t>de DDHH y que ejecutará íntegramente las sentencias dictadas por tribunales internacionales. </a:t>
            </a:r>
          </a:p>
          <a:p>
            <a:pPr marL="1257116" lvl="2" indent="-342900" algn="just">
              <a:spcBef>
                <a:spcPts val="600"/>
              </a:spcBef>
              <a:spcAft>
                <a:spcPts val="0"/>
              </a:spcAft>
              <a:buFont typeface="Wingdings" pitchFamily="2" charset="2"/>
              <a:buChar char="§"/>
            </a:pPr>
            <a:r>
              <a:rPr lang="es-MX" sz="2200" dirty="0">
                <a:solidFill>
                  <a:srgbClr val="4F81BD">
                    <a:lumMod val="75000"/>
                  </a:srgbClr>
                </a:solidFill>
                <a:latin typeface="Gill Sans MT Condensed" pitchFamily="34" charset="0"/>
              </a:rPr>
              <a:t>Cabe recordar que la </a:t>
            </a:r>
            <a:r>
              <a:rPr lang="es-MX" sz="2200" b="1" dirty="0">
                <a:solidFill>
                  <a:srgbClr val="4F81BD">
                    <a:lumMod val="75000"/>
                  </a:srgbClr>
                </a:solidFill>
                <a:latin typeface="Gill Sans MT Condensed" pitchFamily="34" charset="0"/>
              </a:rPr>
              <a:t>CS</a:t>
            </a:r>
            <a:r>
              <a:rPr lang="es-MX" sz="2200" dirty="0">
                <a:solidFill>
                  <a:srgbClr val="4F81BD">
                    <a:lumMod val="75000"/>
                  </a:srgbClr>
                </a:solidFill>
                <a:latin typeface="Gill Sans MT Condensed" pitchFamily="34" charset="0"/>
              </a:rPr>
              <a:t> promueve el rango </a:t>
            </a:r>
            <a:r>
              <a:rPr lang="es-MX" sz="2200" b="1" dirty="0">
                <a:solidFill>
                  <a:srgbClr val="4F81BD">
                    <a:lumMod val="75000"/>
                  </a:srgbClr>
                </a:solidFill>
                <a:latin typeface="Gill Sans MT Condensed" pitchFamily="34" charset="0"/>
              </a:rPr>
              <a:t>supraconstitucional </a:t>
            </a:r>
            <a:r>
              <a:rPr lang="es-MX" sz="2200" dirty="0">
                <a:solidFill>
                  <a:srgbClr val="4F81BD">
                    <a:lumMod val="75000"/>
                  </a:srgbClr>
                </a:solidFill>
                <a:latin typeface="Gill Sans MT Condensed" pitchFamily="34" charset="0"/>
              </a:rPr>
              <a:t>de esas normas y, además, sugiere que se regule en el texto constitucional la </a:t>
            </a:r>
            <a:r>
              <a:rPr lang="es-MX" sz="2200" b="1" dirty="0">
                <a:solidFill>
                  <a:srgbClr val="4F81BD">
                    <a:lumMod val="75000"/>
                  </a:srgbClr>
                </a:solidFill>
                <a:latin typeface="Gill Sans MT Condensed" pitchFamily="34" charset="0"/>
              </a:rPr>
              <a:t>forma de cumplir las sentencias de tribunales internacionales</a:t>
            </a:r>
            <a:r>
              <a:rPr lang="es-MX" sz="2200" dirty="0">
                <a:solidFill>
                  <a:srgbClr val="4F81BD">
                    <a:lumMod val="75000"/>
                  </a:srgbClr>
                </a:solidFill>
                <a:latin typeface="Gill Sans MT Condensed" pitchFamily="34" charset="0"/>
              </a:rPr>
              <a:t> en esa materia, proponiendo que sea la CS la encargada en tanto tenga efectos jurisdiccionales.</a:t>
            </a:r>
          </a:p>
        </p:txBody>
      </p:sp>
    </p:spTree>
    <p:extLst>
      <p:ext uri="{BB962C8B-B14F-4D97-AF65-F5344CB8AC3E}">
        <p14:creationId xmlns:p14="http://schemas.microsoft.com/office/powerpoint/2010/main" val="1698783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18</a:t>
            </a:fld>
            <a:endParaRPr lang="es-ES">
              <a:solidFill>
                <a:prstClr val="black">
                  <a:tint val="75000"/>
                </a:prstClr>
              </a:solidFill>
            </a:endParaRPr>
          </a:p>
        </p:txBody>
      </p:sp>
      <p:sp>
        <p:nvSpPr>
          <p:cNvPr id="5" name="4 CuadroTexto"/>
          <p:cNvSpPr txBox="1"/>
          <p:nvPr/>
        </p:nvSpPr>
        <p:spPr>
          <a:xfrm>
            <a:off x="324322" y="261442"/>
            <a:ext cx="8280920" cy="6186293"/>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8"/>
            </a:pPr>
            <a:r>
              <a:rPr lang="es-MX" sz="2400" b="1" dirty="0">
                <a:solidFill>
                  <a:srgbClr val="4F81BD">
                    <a:lumMod val="75000"/>
                  </a:srgbClr>
                </a:solidFill>
                <a:latin typeface="Gill Sans MT Condensed" pitchFamily="34" charset="0"/>
              </a:rPr>
              <a:t>INTEGRACIÓN DE TRATADOS INTERNACIONALES EN MATERIAS DE DDHH Y CONTROL DE CONVENCIONALIDAD (art. 6)</a:t>
            </a:r>
          </a:p>
          <a:p>
            <a:pPr marL="457200" indent="-457200" algn="just">
              <a:spcBef>
                <a:spcPts val="600"/>
              </a:spcBef>
              <a:spcAft>
                <a:spcPts val="0"/>
              </a:spcAft>
              <a:buFont typeface="+mj-lt"/>
              <a:buAutoNum type="alphaUcPeriod" startAt="2"/>
            </a:pPr>
            <a:r>
              <a:rPr lang="es-MX" sz="2200" b="1" dirty="0">
                <a:solidFill>
                  <a:srgbClr val="4F81BD">
                    <a:lumMod val="75000"/>
                  </a:srgbClr>
                </a:solidFill>
                <a:latin typeface="Gill Sans MT Condensed" pitchFamily="34" charset="0"/>
              </a:rPr>
              <a:t>En cuanto al </a:t>
            </a:r>
            <a:r>
              <a:rPr lang="es-MX" sz="2200" b="1" u="sng" dirty="0">
                <a:solidFill>
                  <a:srgbClr val="4F81BD">
                    <a:lumMod val="75000"/>
                  </a:srgbClr>
                </a:solidFill>
                <a:latin typeface="Gill Sans MT Condensed" pitchFamily="34" charset="0"/>
              </a:rPr>
              <a:t>control de convencionalidad:</a:t>
            </a:r>
          </a:p>
          <a:p>
            <a:pPr marL="800010" lvl="1"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Una línea de enmiendas propone </a:t>
            </a:r>
            <a:r>
              <a:rPr lang="es-MX" sz="2200" b="1" dirty="0">
                <a:solidFill>
                  <a:srgbClr val="4F81BD">
                    <a:lumMod val="75000"/>
                  </a:srgbClr>
                </a:solidFill>
                <a:latin typeface="Gill Sans MT Condensed" pitchFamily="34" charset="0"/>
              </a:rPr>
              <a:t>reemplazar</a:t>
            </a:r>
            <a:r>
              <a:rPr lang="es-MX" sz="2200" dirty="0">
                <a:solidFill>
                  <a:srgbClr val="4F81BD">
                    <a:lumMod val="75000"/>
                  </a:srgbClr>
                </a:solidFill>
                <a:latin typeface="Gill Sans MT Condensed" pitchFamily="34" charset="0"/>
              </a:rPr>
              <a:t> en el artículo 6 la frase </a:t>
            </a:r>
            <a:r>
              <a:rPr lang="es-MX" sz="2200" b="1" dirty="0">
                <a:solidFill>
                  <a:srgbClr val="4F81BD">
                    <a:lumMod val="75000"/>
                  </a:srgbClr>
                </a:solidFill>
                <a:latin typeface="Gill Sans MT Condensed" pitchFamily="34" charset="0"/>
              </a:rPr>
              <a:t>«normas de derecho»</a:t>
            </a:r>
            <a:r>
              <a:rPr lang="es-MX" sz="2200" dirty="0">
                <a:solidFill>
                  <a:srgbClr val="4F81BD">
                    <a:lumMod val="75000"/>
                  </a:srgbClr>
                </a:solidFill>
                <a:latin typeface="Gill Sans MT Condensed" pitchFamily="34" charset="0"/>
              </a:rPr>
              <a:t> </a:t>
            </a:r>
            <a:r>
              <a:rPr lang="es-MX" sz="2200" b="1" dirty="0">
                <a:solidFill>
                  <a:srgbClr val="4F81BD">
                    <a:lumMod val="75000"/>
                  </a:srgbClr>
                </a:solidFill>
                <a:latin typeface="Gill Sans MT Condensed" pitchFamily="34" charset="0"/>
              </a:rPr>
              <a:t>por «leyes» </a:t>
            </a:r>
            <a:r>
              <a:rPr lang="es-MX" sz="2200" dirty="0">
                <a:solidFill>
                  <a:srgbClr val="4F81BD">
                    <a:lumMod val="75000"/>
                  </a:srgbClr>
                </a:solidFill>
                <a:latin typeface="Gill Sans MT Condensed" pitchFamily="34" charset="0"/>
              </a:rPr>
              <a:t>y agrega que la </a:t>
            </a:r>
            <a:r>
              <a:rPr lang="es-MX" sz="2200" b="1" dirty="0">
                <a:solidFill>
                  <a:srgbClr val="4F81BD">
                    <a:lumMod val="75000"/>
                  </a:srgbClr>
                </a:solidFill>
                <a:latin typeface="Gill Sans MT Condensed" pitchFamily="34" charset="0"/>
              </a:rPr>
              <a:t>interpretación</a:t>
            </a:r>
            <a:r>
              <a:rPr lang="es-MX" sz="2200" dirty="0">
                <a:solidFill>
                  <a:srgbClr val="4F81BD">
                    <a:lumMod val="75000"/>
                  </a:srgbClr>
                </a:solidFill>
                <a:latin typeface="Gill Sans MT Condensed" pitchFamily="34" charset="0"/>
              </a:rPr>
              <a:t> debe ser </a:t>
            </a:r>
            <a:r>
              <a:rPr lang="es-MX" sz="2200" b="1" dirty="0">
                <a:solidFill>
                  <a:srgbClr val="4F81BD">
                    <a:lumMod val="75000"/>
                  </a:srgbClr>
                </a:solidFill>
                <a:latin typeface="Gill Sans MT Condensed" pitchFamily="34" charset="0"/>
              </a:rPr>
              <a:t>acorde al «texto» </a:t>
            </a:r>
            <a:r>
              <a:rPr lang="es-MX" sz="2200" dirty="0">
                <a:solidFill>
                  <a:srgbClr val="4F81BD">
                    <a:lumMod val="75000"/>
                  </a:srgbClr>
                </a:solidFill>
                <a:latin typeface="Gill Sans MT Condensed" pitchFamily="34" charset="0"/>
              </a:rPr>
              <a:t>del respectivo tratado.  </a:t>
            </a:r>
            <a:r>
              <a:rPr lang="es-MX" sz="2200" b="1" dirty="0">
                <a:solidFill>
                  <a:srgbClr val="4F81BD">
                    <a:lumMod val="75000"/>
                  </a:srgbClr>
                </a:solidFill>
                <a:latin typeface="Gill Sans MT Condensed" pitchFamily="34" charset="0"/>
              </a:rPr>
              <a:t>CS</a:t>
            </a:r>
            <a:r>
              <a:rPr lang="es-MX" sz="2200" dirty="0">
                <a:solidFill>
                  <a:srgbClr val="4F81BD">
                    <a:lumMod val="75000"/>
                  </a:srgbClr>
                </a:solidFill>
                <a:latin typeface="Gill Sans MT Condensed" pitchFamily="34" charset="0"/>
              </a:rPr>
              <a:t>, a propósito del control de convencionalidad, ha dicho que éste recae sobre las </a:t>
            </a:r>
            <a:r>
              <a:rPr lang="es-MX" sz="2200" b="1" dirty="0">
                <a:solidFill>
                  <a:srgbClr val="4F81BD">
                    <a:lumMod val="75000"/>
                  </a:srgbClr>
                </a:solidFill>
                <a:latin typeface="Gill Sans MT Condensed" pitchFamily="34" charset="0"/>
              </a:rPr>
              <a:t>normas jurídicas internas </a:t>
            </a:r>
            <a:r>
              <a:rPr lang="es-MX" sz="2200" dirty="0">
                <a:solidFill>
                  <a:srgbClr val="4F81BD">
                    <a:lumMod val="75000"/>
                  </a:srgbClr>
                </a:solidFill>
                <a:latin typeface="Gill Sans MT Condensed" pitchFamily="34" charset="0"/>
              </a:rPr>
              <a:t>(más amplio que la ley).</a:t>
            </a:r>
          </a:p>
          <a:p>
            <a:pPr marL="800010" lvl="1"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La misma línea de enmiendas, en el marco de la </a:t>
            </a:r>
            <a:r>
              <a:rPr lang="es-MX" sz="2200" b="1" dirty="0">
                <a:solidFill>
                  <a:srgbClr val="4F81BD">
                    <a:lumMod val="75000"/>
                  </a:srgbClr>
                </a:solidFill>
                <a:latin typeface="Gill Sans MT Condensed" pitchFamily="34" charset="0"/>
              </a:rPr>
              <a:t>Corte Constitucional</a:t>
            </a:r>
            <a:r>
              <a:rPr lang="es-MX" sz="2200" dirty="0">
                <a:solidFill>
                  <a:srgbClr val="4F81BD">
                    <a:lumMod val="75000"/>
                  </a:srgbClr>
                </a:solidFill>
                <a:latin typeface="Gill Sans MT Condensed" pitchFamily="34" charset="0"/>
              </a:rPr>
              <a:t>, señala que sólo dicho tribunal </a:t>
            </a:r>
            <a:r>
              <a:rPr lang="es-MX" sz="2200" b="1" dirty="0">
                <a:solidFill>
                  <a:srgbClr val="4F81BD">
                    <a:lumMod val="75000"/>
                  </a:srgbClr>
                </a:solidFill>
                <a:latin typeface="Gill Sans MT Condensed" pitchFamily="34" charset="0"/>
              </a:rPr>
              <a:t>ejercerá el control de «compatibilidad </a:t>
            </a:r>
            <a:r>
              <a:rPr lang="es-MX" sz="2200" dirty="0">
                <a:solidFill>
                  <a:srgbClr val="4F81BD">
                    <a:lumMod val="75000"/>
                  </a:srgbClr>
                </a:solidFill>
                <a:latin typeface="Gill Sans MT Condensed" pitchFamily="34" charset="0"/>
              </a:rPr>
              <a:t>de preceptos legales contrarios al texto de tratados de derechos humanos». </a:t>
            </a:r>
            <a:r>
              <a:rPr lang="es-MX" sz="2200" b="1" dirty="0">
                <a:solidFill>
                  <a:srgbClr val="4F81BD">
                    <a:lumMod val="75000"/>
                  </a:srgbClr>
                </a:solidFill>
                <a:latin typeface="Gill Sans MT Condensed" pitchFamily="34" charset="0"/>
              </a:rPr>
              <a:t>CS </a:t>
            </a:r>
            <a:r>
              <a:rPr lang="es-MX" sz="2200" dirty="0">
                <a:solidFill>
                  <a:srgbClr val="4F81BD">
                    <a:lumMod val="75000"/>
                  </a:srgbClr>
                </a:solidFill>
                <a:latin typeface="Gill Sans MT Condensed" pitchFamily="34" charset="0"/>
              </a:rPr>
              <a:t>ha dicho que el control de convencionalidad corresponde a </a:t>
            </a:r>
            <a:r>
              <a:rPr lang="es-MX" sz="2200" b="1" dirty="0">
                <a:solidFill>
                  <a:srgbClr val="4F81BD">
                    <a:lumMod val="75000"/>
                  </a:srgbClr>
                </a:solidFill>
                <a:latin typeface="Gill Sans MT Condensed" pitchFamily="34" charset="0"/>
              </a:rPr>
              <a:t>todos los jueces/as</a:t>
            </a:r>
            <a:r>
              <a:rPr lang="es-MX" sz="2200" dirty="0">
                <a:solidFill>
                  <a:srgbClr val="4F81BD">
                    <a:lumMod val="75000"/>
                  </a:srgbClr>
                </a:solidFill>
                <a:latin typeface="Gill Sans MT Condensed" pitchFamily="34" charset="0"/>
              </a:rPr>
              <a:t>, de oficio.</a:t>
            </a:r>
          </a:p>
          <a:p>
            <a:pPr marL="800010" lvl="1" indent="-342900" algn="just">
              <a:spcBef>
                <a:spcPts val="600"/>
              </a:spcBef>
              <a:spcAft>
                <a:spcPts val="0"/>
              </a:spcAft>
              <a:buFont typeface="Wingdings" pitchFamily="2" charset="2"/>
              <a:buChar char="Ø"/>
            </a:pPr>
            <a:r>
              <a:rPr lang="es-MX" sz="2200" dirty="0">
                <a:solidFill>
                  <a:srgbClr val="4F81BD">
                    <a:lumMod val="75000"/>
                  </a:srgbClr>
                </a:solidFill>
                <a:latin typeface="Gill Sans MT Condensed" pitchFamily="34" charset="0"/>
              </a:rPr>
              <a:t>Limitar la posibilidad de determinar qué fuentes se usan en favor de la persona y dejarlo como competencia exclusiva de la Corte Constitucional, implica limitar las posibilidades de la justicia ordinaria para aplicar dichas fuentes y armonizarlas.</a:t>
            </a:r>
          </a:p>
        </p:txBody>
      </p:sp>
    </p:spTree>
    <p:extLst>
      <p:ext uri="{BB962C8B-B14F-4D97-AF65-F5344CB8AC3E}">
        <p14:creationId xmlns:p14="http://schemas.microsoft.com/office/powerpoint/2010/main" val="870012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19</a:t>
            </a:fld>
            <a:endParaRPr lang="es-ES">
              <a:solidFill>
                <a:prstClr val="black">
                  <a:tint val="75000"/>
                </a:prstClr>
              </a:solidFill>
            </a:endParaRPr>
          </a:p>
        </p:txBody>
      </p:sp>
      <p:sp>
        <p:nvSpPr>
          <p:cNvPr id="5" name="4 CuadroTexto"/>
          <p:cNvSpPr txBox="1"/>
          <p:nvPr/>
        </p:nvSpPr>
        <p:spPr>
          <a:xfrm>
            <a:off x="324322" y="261442"/>
            <a:ext cx="8280920" cy="6047793"/>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9"/>
            </a:pPr>
            <a:r>
              <a:rPr lang="es-MX" sz="2400" b="1" dirty="0">
                <a:solidFill>
                  <a:srgbClr val="4F81BD">
                    <a:lumMod val="75000"/>
                  </a:srgbClr>
                </a:solidFill>
                <a:latin typeface="Gill Sans MT Condensed" pitchFamily="34" charset="0"/>
              </a:rPr>
              <a:t>CUMPLIMIENTO DE SENTENCIAS DE TRIBUNALES INTERNACIONALES DE DDHH </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Una línea de enmiendas </a:t>
            </a:r>
            <a:r>
              <a:rPr lang="es-MX" sz="2200" b="1" dirty="0">
                <a:solidFill>
                  <a:srgbClr val="4F81BD">
                    <a:lumMod val="75000"/>
                  </a:srgbClr>
                </a:solidFill>
                <a:latin typeface="Gill Sans MT Condensed" pitchFamily="34" charset="0"/>
              </a:rPr>
              <a:t>delega en la ley el procedimiento </a:t>
            </a:r>
            <a:r>
              <a:rPr lang="es-MX" sz="2200" dirty="0">
                <a:solidFill>
                  <a:srgbClr val="4F81BD">
                    <a:lumMod val="75000"/>
                  </a:srgbClr>
                </a:solidFill>
                <a:latin typeface="Gill Sans MT Condensed" pitchFamily="34" charset="0"/>
              </a:rPr>
              <a:t>para el cumplimiento de estas decisiones en el orden interno.</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Otra línea de enmiendas señala que el </a:t>
            </a:r>
            <a:r>
              <a:rPr lang="es-MX" sz="2200" b="1" dirty="0">
                <a:solidFill>
                  <a:srgbClr val="4F81BD">
                    <a:lumMod val="75000"/>
                  </a:srgbClr>
                </a:solidFill>
                <a:latin typeface="Gill Sans MT Condensed" pitchFamily="34" charset="0"/>
              </a:rPr>
              <a:t>Estado debe cumplir </a:t>
            </a:r>
            <a:r>
              <a:rPr lang="es-MX" sz="2200" dirty="0">
                <a:solidFill>
                  <a:srgbClr val="4F81BD">
                    <a:lumMod val="75000"/>
                  </a:srgbClr>
                </a:solidFill>
                <a:latin typeface="Gill Sans MT Condensed" pitchFamily="34" charset="0"/>
              </a:rPr>
              <a:t>sus obligaciones internacionales en materia de DDHH </a:t>
            </a:r>
            <a:r>
              <a:rPr lang="es-MX" sz="2200" b="1" dirty="0">
                <a:solidFill>
                  <a:srgbClr val="4F81BD">
                    <a:lumMod val="75000"/>
                  </a:srgbClr>
                </a:solidFill>
                <a:latin typeface="Gill Sans MT Condensed" pitchFamily="34" charset="0"/>
              </a:rPr>
              <a:t>«de buena fe»</a:t>
            </a:r>
            <a:r>
              <a:rPr lang="es-MX" sz="2200" dirty="0">
                <a:solidFill>
                  <a:srgbClr val="4F81BD">
                    <a:lumMod val="75000"/>
                  </a:srgbClr>
                </a:solidFill>
                <a:latin typeface="Gill Sans MT Condensed" pitchFamily="34" charset="0"/>
              </a:rPr>
              <a:t>, debiendo </a:t>
            </a:r>
            <a:r>
              <a:rPr lang="es-MX" sz="2200" b="1" dirty="0">
                <a:solidFill>
                  <a:srgbClr val="4F81BD">
                    <a:lumMod val="75000"/>
                  </a:srgbClr>
                </a:solidFill>
                <a:latin typeface="Gill Sans MT Condensed" pitchFamily="34" charset="0"/>
              </a:rPr>
              <a:t>ejecutar «íntegramente las sentencias dictadas por tribunales internacionales</a:t>
            </a:r>
            <a:r>
              <a:rPr lang="es-MX" sz="2200" dirty="0">
                <a:solidFill>
                  <a:srgbClr val="4F81BD">
                    <a:lumMod val="75000"/>
                  </a:srgbClr>
                </a:solidFill>
                <a:latin typeface="Gill Sans MT Condensed" pitchFamily="34" charset="0"/>
              </a:rPr>
              <a:t> cuya jurisdicción ha sido reconocida por el Estado».</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Se considera positivo que las enmiendas se hagan cargo de regular este tema, siendo posible condensar ambas líneas de modificaciones. Sin embargo, cabe recordar que a </a:t>
            </a:r>
            <a:r>
              <a:rPr lang="es-MX" sz="2200" b="1" dirty="0">
                <a:solidFill>
                  <a:srgbClr val="4F81BD">
                    <a:lumMod val="75000"/>
                  </a:srgbClr>
                </a:solidFill>
                <a:latin typeface="Gill Sans MT Condensed" pitchFamily="34" charset="0"/>
              </a:rPr>
              <a:t>CS </a:t>
            </a:r>
            <a:r>
              <a:rPr lang="es-MX" sz="2200" dirty="0">
                <a:solidFill>
                  <a:srgbClr val="4F81BD">
                    <a:lumMod val="75000"/>
                  </a:srgbClr>
                </a:solidFill>
                <a:latin typeface="Gill Sans MT Condensed" pitchFamily="34" charset="0"/>
              </a:rPr>
              <a:t>ha señalado la conveniencia que en </a:t>
            </a:r>
            <a:r>
              <a:rPr lang="es-MX" sz="2200" b="1" dirty="0">
                <a:solidFill>
                  <a:srgbClr val="4F81BD">
                    <a:lumMod val="75000"/>
                  </a:srgbClr>
                </a:solidFill>
                <a:latin typeface="Gill Sans MT Condensed" pitchFamily="34" charset="0"/>
              </a:rPr>
              <a:t>el propio texto constitucional se establezca que sea ella quien tenga a su cargo</a:t>
            </a:r>
            <a:r>
              <a:rPr lang="es-MX" sz="2200" dirty="0">
                <a:solidFill>
                  <a:srgbClr val="4F81BD">
                    <a:lumMod val="75000"/>
                  </a:srgbClr>
                </a:solidFill>
                <a:latin typeface="Gill Sans MT Condensed" pitchFamily="34" charset="0"/>
              </a:rPr>
              <a:t> determinar la forma, modo y circunstancias en que se han de cumplir las sentencias emitidas por tribunales internacionales, en tanto impliquen la enmienda de los efectos de alguna decisión jurisdiccional. </a:t>
            </a:r>
          </a:p>
          <a:p>
            <a:pPr marL="342900" indent="-342900" algn="just">
              <a:spcBef>
                <a:spcPts val="600"/>
              </a:spcBef>
              <a:spcAft>
                <a:spcPts val="0"/>
              </a:spcAft>
              <a:buFont typeface="Wingdings" pitchFamily="2" charset="2"/>
              <a:buChar char="Ø"/>
            </a:pPr>
            <a:endParaRPr lang="es-MX" sz="22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4213841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Título"/>
          <p:cNvSpPr>
            <a:spLocks noGrp="1"/>
          </p:cNvSpPr>
          <p:nvPr>
            <p:ph type="title"/>
          </p:nvPr>
        </p:nvSpPr>
        <p:spPr>
          <a:xfrm>
            <a:off x="540346" y="2277666"/>
            <a:ext cx="8231188" cy="714380"/>
          </a:xfrm>
        </p:spPr>
        <p:txBody>
          <a:bodyPr/>
          <a:lstStyle/>
          <a:p>
            <a:r>
              <a:rPr lang="es-MX" sz="3600" b="1" dirty="0">
                <a:solidFill>
                  <a:schemeClr val="tx2">
                    <a:lumMod val="60000"/>
                    <a:lumOff val="40000"/>
                  </a:schemeClr>
                </a:solidFill>
              </a:rPr>
              <a:t>ASPECTOS RELATIVOS A LA ORGÁNICA Y GOBIERNO JUDICIAL</a:t>
            </a:r>
            <a:br>
              <a:rPr lang="es-MX" sz="3600" b="1" dirty="0">
                <a:solidFill>
                  <a:schemeClr val="tx2">
                    <a:lumMod val="60000"/>
                    <a:lumOff val="40000"/>
                  </a:schemeClr>
                </a:solidFill>
              </a:rPr>
            </a:br>
            <a:r>
              <a:rPr lang="es-MX" sz="3600" b="1" dirty="0">
                <a:solidFill>
                  <a:schemeClr val="tx2">
                    <a:lumMod val="60000"/>
                    <a:lumOff val="40000"/>
                  </a:schemeClr>
                </a:solidFill>
              </a:rPr>
              <a:t>(Sr. Leopoldo Llanos </a:t>
            </a:r>
            <a:r>
              <a:rPr lang="es-MX" sz="3600" b="1" dirty="0" err="1">
                <a:solidFill>
                  <a:schemeClr val="tx2">
                    <a:lumMod val="60000"/>
                    <a:lumOff val="40000"/>
                  </a:schemeClr>
                </a:solidFill>
              </a:rPr>
              <a:t>Sagristá</a:t>
            </a:r>
            <a:r>
              <a:rPr lang="es-MX" sz="3600" b="1" dirty="0">
                <a:solidFill>
                  <a:schemeClr val="tx2">
                    <a:lumMod val="60000"/>
                    <a:lumOff val="40000"/>
                  </a:schemeClr>
                </a:solidFill>
              </a:rPr>
              <a:t>)</a:t>
            </a:r>
            <a:br>
              <a:rPr lang="es-MX" b="1" dirty="0">
                <a:solidFill>
                  <a:schemeClr val="tx2">
                    <a:lumMod val="60000"/>
                    <a:lumOff val="40000"/>
                  </a:schemeClr>
                </a:solidFill>
              </a:rPr>
            </a:br>
            <a:endParaRPr lang="es-CL" b="1" dirty="0">
              <a:solidFill>
                <a:schemeClr val="tx2">
                  <a:lumMod val="60000"/>
                  <a:lumOff val="40000"/>
                </a:schemeClr>
              </a:solidFill>
            </a:endParaRPr>
          </a:p>
        </p:txBody>
      </p:sp>
      <p:sp>
        <p:nvSpPr>
          <p:cNvPr id="5" name="4 Marcador de número de diapositiva"/>
          <p:cNvSpPr>
            <a:spLocks noGrp="1"/>
          </p:cNvSpPr>
          <p:nvPr>
            <p:ph type="sldNum" sz="quarter" idx="11"/>
          </p:nvPr>
        </p:nvSpPr>
        <p:spPr/>
        <p:txBody>
          <a:bodyPr/>
          <a:lstStyle/>
          <a:p>
            <a:pPr>
              <a:defRPr/>
            </a:pPr>
            <a:fld id="{DF57DF2B-F2A9-41EC-916F-C500D0CDCFDE}" type="slidenum">
              <a:rPr lang="es-ES" smtClean="0"/>
              <a:pPr>
                <a:defRPr/>
              </a:pPr>
              <a:t>2</a:t>
            </a:fld>
            <a:endParaRPr lang="es-ES" dirty="0"/>
          </a:p>
        </p:txBody>
      </p:sp>
      <p:sp>
        <p:nvSpPr>
          <p:cNvPr id="8" name="7 Rectángulo"/>
          <p:cNvSpPr/>
          <p:nvPr/>
        </p:nvSpPr>
        <p:spPr>
          <a:xfrm>
            <a:off x="-14329" y="6592085"/>
            <a:ext cx="8114721" cy="26591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solidFill>
                <a:schemeClr val="tx2"/>
              </a:solidFill>
            </a:endParaRPr>
          </a:p>
        </p:txBody>
      </p:sp>
      <p:pic>
        <p:nvPicPr>
          <p:cNvPr id="9" name="8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72398" y="6310709"/>
            <a:ext cx="893845" cy="562752"/>
          </a:xfrm>
          <a:prstGeom prst="rect">
            <a:avLst/>
          </a:prstGeom>
          <a:effectLst>
            <a:reflection blurRad="6350" stA="50000" endA="300" endPos="38500" dist="50800" dir="5400000" sy="-100000" algn="bl" rotWithShape="0"/>
          </a:effectLst>
        </p:spPr>
      </p:pic>
    </p:spTree>
    <p:extLst>
      <p:ext uri="{BB962C8B-B14F-4D97-AF65-F5344CB8AC3E}">
        <p14:creationId xmlns:p14="http://schemas.microsoft.com/office/powerpoint/2010/main" val="1071850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46"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20</a:t>
            </a:fld>
            <a:endParaRPr lang="es-ES">
              <a:solidFill>
                <a:prstClr val="black">
                  <a:tint val="75000"/>
                </a:prstClr>
              </a:solidFill>
            </a:endParaRPr>
          </a:p>
        </p:txBody>
      </p:sp>
      <p:sp>
        <p:nvSpPr>
          <p:cNvPr id="5" name="4 CuadroTexto"/>
          <p:cNvSpPr txBox="1"/>
          <p:nvPr/>
        </p:nvSpPr>
        <p:spPr>
          <a:xfrm>
            <a:off x="324322" y="261442"/>
            <a:ext cx="8280920" cy="6601791"/>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10"/>
            </a:pPr>
            <a:r>
              <a:rPr lang="es-MX" sz="2400" b="1" dirty="0">
                <a:solidFill>
                  <a:srgbClr val="4F81BD">
                    <a:lumMod val="75000"/>
                  </a:srgbClr>
                </a:solidFill>
                <a:latin typeface="Gill Sans MT Condensed" pitchFamily="34" charset="0"/>
              </a:rPr>
              <a:t>ACCIONES CONSTITUCIONALES – RECURSO DE PROTECCIÓN </a:t>
            </a:r>
          </a:p>
          <a:p>
            <a:pPr marL="342900" indent="-342900" algn="just">
              <a:spcBef>
                <a:spcPts val="600"/>
              </a:spcBef>
              <a:spcAft>
                <a:spcPts val="0"/>
              </a:spcAft>
              <a:buFont typeface="Wingdings" pitchFamily="2" charset="2"/>
              <a:buChar char="Ø"/>
            </a:pPr>
            <a:r>
              <a:rPr lang="es-MX" sz="2000" dirty="0">
                <a:solidFill>
                  <a:srgbClr val="4F81BD">
                    <a:lumMod val="75000"/>
                  </a:srgbClr>
                </a:solidFill>
                <a:latin typeface="Gill Sans MT Condensed" pitchFamily="34" charset="0"/>
              </a:rPr>
              <a:t>Una línea de enmiendas establece </a:t>
            </a:r>
            <a:r>
              <a:rPr lang="es-MX" sz="2000" b="1" dirty="0">
                <a:solidFill>
                  <a:srgbClr val="4F81BD">
                    <a:lumMod val="75000"/>
                  </a:srgbClr>
                </a:solidFill>
                <a:latin typeface="Gill Sans MT Condensed" pitchFamily="34" charset="0"/>
              </a:rPr>
              <a:t>dos tipos de acción de protección</a:t>
            </a:r>
            <a:r>
              <a:rPr lang="es-MX" sz="2000" dirty="0">
                <a:solidFill>
                  <a:srgbClr val="4F81BD">
                    <a:lumMod val="75000"/>
                  </a:srgbClr>
                </a:solidFill>
                <a:latin typeface="Gill Sans MT Condensed" pitchFamily="34" charset="0"/>
              </a:rPr>
              <a:t>. Una frente a incumplimiento de prestaciones establecidas en leyes que desarrollen derechos reconocidos en la propuesta constitucional y otra que es similar a la acción de protección actualmente conocida. </a:t>
            </a:r>
          </a:p>
          <a:p>
            <a:pPr marL="342900" indent="-342900" algn="just">
              <a:spcBef>
                <a:spcPts val="600"/>
              </a:spcBef>
              <a:spcAft>
                <a:spcPts val="0"/>
              </a:spcAft>
              <a:buFont typeface="Wingdings" pitchFamily="2" charset="2"/>
              <a:buChar char="Ø"/>
            </a:pPr>
            <a:r>
              <a:rPr lang="es-MX" sz="2000" dirty="0">
                <a:solidFill>
                  <a:srgbClr val="4F81BD">
                    <a:lumMod val="75000"/>
                  </a:srgbClr>
                </a:solidFill>
                <a:latin typeface="Gill Sans MT Condensed" pitchFamily="34" charset="0"/>
              </a:rPr>
              <a:t>Otra línea de enmiendas </a:t>
            </a:r>
            <a:r>
              <a:rPr lang="es-MX" sz="2000" b="1" dirty="0">
                <a:solidFill>
                  <a:srgbClr val="4F81BD">
                    <a:lumMod val="75000"/>
                  </a:srgbClr>
                </a:solidFill>
                <a:latin typeface="Gill Sans MT Condensed" pitchFamily="34" charset="0"/>
              </a:rPr>
              <a:t>replica estructura actual </a:t>
            </a:r>
            <a:r>
              <a:rPr lang="es-MX" sz="2000" dirty="0">
                <a:solidFill>
                  <a:srgbClr val="4F81BD">
                    <a:lumMod val="75000"/>
                  </a:srgbClr>
                </a:solidFill>
                <a:latin typeface="Gill Sans MT Condensed" pitchFamily="34" charset="0"/>
              </a:rPr>
              <a:t>del recurso de protección y señala que </a:t>
            </a:r>
            <a:r>
              <a:rPr lang="es-MX" sz="2000" b="1" dirty="0">
                <a:solidFill>
                  <a:srgbClr val="4F81BD">
                    <a:lumMod val="75000"/>
                  </a:srgbClr>
                </a:solidFill>
                <a:latin typeface="Gill Sans MT Condensed" pitchFamily="34" charset="0"/>
              </a:rPr>
              <a:t>la ley regulará el procedimiento</a:t>
            </a:r>
            <a:r>
              <a:rPr lang="es-MX" sz="2000" dirty="0">
                <a:solidFill>
                  <a:srgbClr val="4F81BD">
                    <a:lumMod val="75000"/>
                  </a:srgbClr>
                </a:solidFill>
                <a:latin typeface="Gill Sans MT Condensed" pitchFamily="34" charset="0"/>
              </a:rPr>
              <a:t> cautelar, preferente, sumario y efectivo para su conocimiento y tramitación.</a:t>
            </a:r>
          </a:p>
          <a:p>
            <a:pPr marL="342900" indent="-342900" algn="just">
              <a:spcBef>
                <a:spcPts val="600"/>
              </a:spcBef>
              <a:spcAft>
                <a:spcPts val="0"/>
              </a:spcAft>
              <a:buFont typeface="Wingdings" pitchFamily="2" charset="2"/>
              <a:buChar char="Ø"/>
            </a:pPr>
            <a:r>
              <a:rPr lang="es-MX" sz="2000" dirty="0">
                <a:solidFill>
                  <a:srgbClr val="4F81BD">
                    <a:lumMod val="75000"/>
                  </a:srgbClr>
                </a:solidFill>
                <a:latin typeface="Gill Sans MT Condensed" pitchFamily="34" charset="0"/>
              </a:rPr>
              <a:t>Cabe formular algunas </a:t>
            </a:r>
            <a:r>
              <a:rPr lang="es-MX" sz="2000" b="1" dirty="0">
                <a:solidFill>
                  <a:srgbClr val="4F81BD">
                    <a:lumMod val="75000"/>
                  </a:srgbClr>
                </a:solidFill>
                <a:latin typeface="Gill Sans MT Condensed" pitchFamily="34" charset="0"/>
              </a:rPr>
              <a:t>observaciones</a:t>
            </a:r>
            <a:r>
              <a:rPr lang="es-MX" sz="2000" dirty="0">
                <a:solidFill>
                  <a:srgbClr val="4F81BD">
                    <a:lumMod val="75000"/>
                  </a:srgbClr>
                </a:solidFill>
                <a:latin typeface="Gill Sans MT Condensed" pitchFamily="34" charset="0"/>
              </a:rPr>
              <a:t> a estas propuestas:</a:t>
            </a:r>
          </a:p>
          <a:p>
            <a:pPr marL="800010" lvl="1" indent="-342900" algn="just">
              <a:spcBef>
                <a:spcPts val="0"/>
              </a:spcBef>
              <a:spcAft>
                <a:spcPts val="0"/>
              </a:spcAft>
              <a:buFont typeface="Wingdings" pitchFamily="2" charset="2"/>
              <a:buChar char="§"/>
            </a:pPr>
            <a:r>
              <a:rPr lang="es-MX" sz="2000" dirty="0">
                <a:solidFill>
                  <a:srgbClr val="4F81BD">
                    <a:lumMod val="75000"/>
                  </a:srgbClr>
                </a:solidFill>
                <a:latin typeface="Gill Sans MT Condensed" pitchFamily="34" charset="0"/>
              </a:rPr>
              <a:t>No se vislumbra el </a:t>
            </a:r>
            <a:r>
              <a:rPr lang="es-MX" sz="2000" b="1" dirty="0">
                <a:solidFill>
                  <a:srgbClr val="4F81BD">
                    <a:lumMod val="75000"/>
                  </a:srgbClr>
                </a:solidFill>
                <a:latin typeface="Gill Sans MT Condensed" pitchFamily="34" charset="0"/>
              </a:rPr>
              <a:t>sentido de dividir </a:t>
            </a:r>
            <a:r>
              <a:rPr lang="es-MX" sz="2000" dirty="0">
                <a:solidFill>
                  <a:srgbClr val="4F81BD">
                    <a:lumMod val="75000"/>
                  </a:srgbClr>
                </a:solidFill>
                <a:latin typeface="Gill Sans MT Condensed" pitchFamily="34" charset="0"/>
              </a:rPr>
              <a:t>en dos la acción de protección.</a:t>
            </a:r>
          </a:p>
          <a:p>
            <a:pPr marL="800010" lvl="1" indent="-342900" algn="just">
              <a:spcBef>
                <a:spcPts val="0"/>
              </a:spcBef>
              <a:spcAft>
                <a:spcPts val="0"/>
              </a:spcAft>
              <a:buFont typeface="Wingdings" pitchFamily="2" charset="2"/>
              <a:buChar char="§"/>
            </a:pPr>
            <a:r>
              <a:rPr lang="es-MX" sz="2000" dirty="0">
                <a:solidFill>
                  <a:srgbClr val="4F81BD">
                    <a:lumMod val="75000"/>
                  </a:srgbClr>
                </a:solidFill>
                <a:latin typeface="Gill Sans MT Condensed" pitchFamily="34" charset="0"/>
              </a:rPr>
              <a:t>La </a:t>
            </a:r>
            <a:r>
              <a:rPr lang="es-MX" sz="2000" b="1" dirty="0">
                <a:solidFill>
                  <a:srgbClr val="4F81BD">
                    <a:lumMod val="75000"/>
                  </a:srgbClr>
                </a:solidFill>
                <a:latin typeface="Gill Sans MT Condensed" pitchFamily="34" charset="0"/>
              </a:rPr>
              <a:t>acción por incumplimiento de prestaciones</a:t>
            </a:r>
            <a:r>
              <a:rPr lang="es-MX" sz="2000" dirty="0">
                <a:solidFill>
                  <a:srgbClr val="4F81BD">
                    <a:lumMod val="75000"/>
                  </a:srgbClr>
                </a:solidFill>
                <a:latin typeface="Gill Sans MT Condensed" pitchFamily="34" charset="0"/>
              </a:rPr>
              <a:t> establecidas en leyes que desarrollen derechos, se entiende también refiere a </a:t>
            </a:r>
            <a:r>
              <a:rPr lang="es-MX" sz="2000" b="1" dirty="0">
                <a:solidFill>
                  <a:srgbClr val="4F81BD">
                    <a:lumMod val="75000"/>
                  </a:srgbClr>
                </a:solidFill>
                <a:latin typeface="Gill Sans MT Condensed" pitchFamily="34" charset="0"/>
              </a:rPr>
              <a:t>derechos establecidos en tratados</a:t>
            </a:r>
            <a:r>
              <a:rPr lang="es-MX" sz="2000" dirty="0">
                <a:solidFill>
                  <a:srgbClr val="4F81BD">
                    <a:lumMod val="75000"/>
                  </a:srgbClr>
                </a:solidFill>
                <a:latin typeface="Gill Sans MT Condensed" pitchFamily="34" charset="0"/>
              </a:rPr>
              <a:t>, pues tiene rango constitucional.</a:t>
            </a:r>
          </a:p>
          <a:p>
            <a:pPr marL="800010" lvl="1" indent="-342900" algn="just">
              <a:spcBef>
                <a:spcPts val="0"/>
              </a:spcBef>
              <a:spcAft>
                <a:spcPts val="0"/>
              </a:spcAft>
              <a:buFont typeface="Wingdings" pitchFamily="2" charset="2"/>
              <a:buChar char="§"/>
            </a:pPr>
            <a:r>
              <a:rPr lang="es-MX" sz="2000" dirty="0">
                <a:solidFill>
                  <a:srgbClr val="4F81BD">
                    <a:lumMod val="75000"/>
                  </a:srgbClr>
                </a:solidFill>
                <a:latin typeface="Gill Sans MT Condensed" pitchFamily="34" charset="0"/>
              </a:rPr>
              <a:t>Herramientas de pronta </a:t>
            </a:r>
            <a:r>
              <a:rPr lang="es-MX" sz="2000" b="1" dirty="0">
                <a:solidFill>
                  <a:srgbClr val="4F81BD">
                    <a:lumMod val="75000"/>
                  </a:srgbClr>
                </a:solidFill>
                <a:latin typeface="Gill Sans MT Condensed" pitchFamily="34" charset="0"/>
              </a:rPr>
              <a:t>cautela y protección de todos los derechos fundamentales</a:t>
            </a:r>
            <a:r>
              <a:rPr lang="es-MX" sz="2000" dirty="0">
                <a:solidFill>
                  <a:srgbClr val="4F81BD">
                    <a:lumMod val="75000"/>
                  </a:srgbClr>
                </a:solidFill>
                <a:latin typeface="Gill Sans MT Condensed" pitchFamily="34" charset="0"/>
              </a:rPr>
              <a:t> consagrados en el ordenamiento chileno (vía constitucional o convencional). Incluye derechos sociales.</a:t>
            </a:r>
          </a:p>
          <a:p>
            <a:pPr marL="800010" lvl="1" indent="-342900" algn="just">
              <a:spcBef>
                <a:spcPts val="0"/>
              </a:spcBef>
              <a:spcAft>
                <a:spcPts val="0"/>
              </a:spcAft>
              <a:buFont typeface="Wingdings" pitchFamily="2" charset="2"/>
              <a:buChar char="§"/>
            </a:pPr>
            <a:r>
              <a:rPr lang="es-MX" sz="2000" dirty="0">
                <a:solidFill>
                  <a:srgbClr val="4F81BD">
                    <a:lumMod val="75000"/>
                  </a:srgbClr>
                </a:solidFill>
                <a:latin typeface="Gill Sans MT Condensed" pitchFamily="34" charset="0"/>
              </a:rPr>
              <a:t>Norma que establece que los </a:t>
            </a:r>
            <a:r>
              <a:rPr lang="es-MX" sz="2000" b="1" dirty="0">
                <a:solidFill>
                  <a:srgbClr val="4F81BD">
                    <a:lumMod val="75000"/>
                  </a:srgbClr>
                </a:solidFill>
                <a:latin typeface="Gill Sans MT Condensed" pitchFamily="34" charset="0"/>
              </a:rPr>
              <a:t>tribunales «no podrán definir o incidir en el diseño o implementación de políticas</a:t>
            </a:r>
            <a:r>
              <a:rPr lang="es-MX" sz="2000" dirty="0">
                <a:solidFill>
                  <a:srgbClr val="4F81BD">
                    <a:lumMod val="75000"/>
                  </a:srgbClr>
                </a:solidFill>
                <a:latin typeface="Gill Sans MT Condensed" pitchFamily="34" charset="0"/>
              </a:rPr>
              <a:t> que puedan afectar la responsabilidad fiscal». Separación de poderes.</a:t>
            </a:r>
          </a:p>
          <a:p>
            <a:pPr marL="800010" lvl="1" indent="-342900" algn="just">
              <a:spcBef>
                <a:spcPts val="0"/>
              </a:spcBef>
              <a:spcAft>
                <a:spcPts val="0"/>
              </a:spcAft>
              <a:buFont typeface="Wingdings" pitchFamily="2" charset="2"/>
              <a:buChar char="§"/>
            </a:pPr>
            <a:r>
              <a:rPr lang="es-MX" sz="2000" b="1" dirty="0">
                <a:solidFill>
                  <a:srgbClr val="4F81BD">
                    <a:lumMod val="75000"/>
                  </a:srgbClr>
                </a:solidFill>
                <a:latin typeface="Gill Sans MT Condensed" pitchFamily="34" charset="0"/>
              </a:rPr>
              <a:t>Tribunal competente</a:t>
            </a:r>
            <a:r>
              <a:rPr lang="es-MX" sz="2000" dirty="0">
                <a:solidFill>
                  <a:srgbClr val="4F81BD">
                    <a:lumMod val="75000"/>
                  </a:srgbClr>
                </a:solidFill>
                <a:latin typeface="Gill Sans MT Condensed" pitchFamily="34" charset="0"/>
              </a:rPr>
              <a:t>: CA donde se cometió el acto o producen efectos, a elección del afectado.</a:t>
            </a:r>
          </a:p>
          <a:p>
            <a:pPr marL="800010" lvl="1" indent="-342900" algn="just">
              <a:spcBef>
                <a:spcPts val="0"/>
              </a:spcBef>
              <a:spcAft>
                <a:spcPts val="0"/>
              </a:spcAft>
              <a:buFont typeface="Wingdings" pitchFamily="2" charset="2"/>
              <a:buChar char="§"/>
            </a:pPr>
            <a:r>
              <a:rPr lang="es-MX" sz="2000" dirty="0">
                <a:solidFill>
                  <a:srgbClr val="4F81BD">
                    <a:lumMod val="75000"/>
                  </a:srgbClr>
                </a:solidFill>
                <a:latin typeface="Gill Sans MT Condensed" pitchFamily="34" charset="0"/>
              </a:rPr>
              <a:t>Asegurar siempre el </a:t>
            </a:r>
            <a:r>
              <a:rPr lang="es-MX" sz="2000" b="1" dirty="0">
                <a:solidFill>
                  <a:srgbClr val="4F81BD">
                    <a:lumMod val="75000"/>
                  </a:srgbClr>
                </a:solidFill>
                <a:latin typeface="Gill Sans MT Condensed" pitchFamily="34" charset="0"/>
              </a:rPr>
              <a:t>derecho al recurso </a:t>
            </a:r>
            <a:r>
              <a:rPr lang="es-MX" sz="2000" dirty="0">
                <a:solidFill>
                  <a:srgbClr val="4F81BD">
                    <a:lumMod val="75000"/>
                  </a:srgbClr>
                </a:solidFill>
                <a:latin typeface="Gill Sans MT Condensed" pitchFamily="34" charset="0"/>
              </a:rPr>
              <a:t>(ante la CS).</a:t>
            </a:r>
          </a:p>
        </p:txBody>
      </p:sp>
    </p:spTree>
    <p:extLst>
      <p:ext uri="{BB962C8B-B14F-4D97-AF65-F5344CB8AC3E}">
        <p14:creationId xmlns:p14="http://schemas.microsoft.com/office/powerpoint/2010/main" val="3840954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46"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21</a:t>
            </a:fld>
            <a:endParaRPr lang="es-ES">
              <a:solidFill>
                <a:prstClr val="black">
                  <a:tint val="75000"/>
                </a:prstClr>
              </a:solidFill>
            </a:endParaRPr>
          </a:p>
        </p:txBody>
      </p:sp>
      <p:sp>
        <p:nvSpPr>
          <p:cNvPr id="5" name="4 CuadroTexto"/>
          <p:cNvSpPr txBox="1"/>
          <p:nvPr/>
        </p:nvSpPr>
        <p:spPr>
          <a:xfrm>
            <a:off x="324322" y="261442"/>
            <a:ext cx="8280920" cy="5401463"/>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11"/>
            </a:pPr>
            <a:r>
              <a:rPr lang="es-MX" sz="2400" b="1" dirty="0">
                <a:solidFill>
                  <a:srgbClr val="4F81BD">
                    <a:lumMod val="75000"/>
                  </a:srgbClr>
                </a:solidFill>
                <a:latin typeface="Gill Sans MT Condensed" pitchFamily="34" charset="0"/>
              </a:rPr>
              <a:t>ESTADOS DE EXCEPCIÓN CONSTITUCIONAL (art. 27)</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Enmiendas tienden a </a:t>
            </a:r>
            <a:r>
              <a:rPr lang="es-MX" sz="2200" b="1" dirty="0">
                <a:solidFill>
                  <a:srgbClr val="4F81BD">
                    <a:lumMod val="75000"/>
                  </a:srgbClr>
                </a:solidFill>
                <a:latin typeface="Gill Sans MT Condensed" pitchFamily="34" charset="0"/>
              </a:rPr>
              <a:t>regular con detalle </a:t>
            </a:r>
            <a:r>
              <a:rPr lang="es-MX" sz="2200" dirty="0">
                <a:solidFill>
                  <a:srgbClr val="4F81BD">
                    <a:lumMod val="75000"/>
                  </a:srgbClr>
                </a:solidFill>
                <a:latin typeface="Gill Sans MT Condensed" pitchFamily="34" charset="0"/>
              </a:rPr>
              <a:t>situaciones en que se aplica cada estado de excepción, procedimiento de declaración y renovación. Expresa mención a restricción o suspensión de derechos y garantías expresamente señalados en las normas. Se incluye proporcionalidad y necesidad como principios para la declaración y renovación.</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Se estima </a:t>
            </a:r>
            <a:r>
              <a:rPr lang="es-MX" sz="2200" b="1" dirty="0">
                <a:solidFill>
                  <a:srgbClr val="4F81BD">
                    <a:lumMod val="75000"/>
                  </a:srgbClr>
                </a:solidFill>
                <a:latin typeface="Gill Sans MT Condensed" pitchFamily="34" charset="0"/>
              </a:rPr>
              <a:t>pertinente el mayor desarrollo </a:t>
            </a:r>
            <a:r>
              <a:rPr lang="es-MX" sz="2200" dirty="0">
                <a:solidFill>
                  <a:srgbClr val="4F81BD">
                    <a:lumMod val="75000"/>
                  </a:srgbClr>
                </a:solidFill>
                <a:latin typeface="Gill Sans MT Condensed" pitchFamily="34" charset="0"/>
              </a:rPr>
              <a:t>que se otorga a la procedencia, forma de determinación y renovación de los estados de excepción constitucional con las enmiendas sugeridas, siendo </a:t>
            </a:r>
            <a:r>
              <a:rPr lang="es-MX" sz="2200" b="1" dirty="0">
                <a:solidFill>
                  <a:srgbClr val="4F81BD">
                    <a:lumMod val="75000"/>
                  </a:srgbClr>
                </a:solidFill>
                <a:latin typeface="Gill Sans MT Condensed" pitchFamily="34" charset="0"/>
              </a:rPr>
              <a:t>particularmente relevante </a:t>
            </a:r>
            <a:r>
              <a:rPr lang="es-MX" sz="2200" dirty="0">
                <a:solidFill>
                  <a:srgbClr val="4F81BD">
                    <a:lumMod val="75000"/>
                  </a:srgbClr>
                </a:solidFill>
                <a:latin typeface="Gill Sans MT Condensed" pitchFamily="34" charset="0"/>
              </a:rPr>
              <a:t>la norma que replicando una disposición del actual texto constitucional vigente, señala que “respecto de las medidas particulares que afecten derechos constitucionales, siempre existirá la </a:t>
            </a:r>
            <a:r>
              <a:rPr lang="es-MX" sz="2200" b="1" dirty="0">
                <a:solidFill>
                  <a:srgbClr val="4F81BD">
                    <a:lumMod val="75000"/>
                  </a:srgbClr>
                </a:solidFill>
                <a:latin typeface="Gill Sans MT Condensed" pitchFamily="34" charset="0"/>
              </a:rPr>
              <a:t>garantía de recurrir ante las autoridades judiciales</a:t>
            </a:r>
            <a:r>
              <a:rPr lang="es-MX" sz="2200" dirty="0">
                <a:solidFill>
                  <a:srgbClr val="4F81BD">
                    <a:lumMod val="75000"/>
                  </a:srgbClr>
                </a:solidFill>
                <a:latin typeface="Gill Sans MT Condensed" pitchFamily="34" charset="0"/>
              </a:rPr>
              <a:t> a través de los recursos que conforme a esta Constitución y la ley correspondan”.</a:t>
            </a:r>
          </a:p>
        </p:txBody>
      </p:sp>
    </p:spTree>
    <p:extLst>
      <p:ext uri="{BB962C8B-B14F-4D97-AF65-F5344CB8AC3E}">
        <p14:creationId xmlns:p14="http://schemas.microsoft.com/office/powerpoint/2010/main" val="1836535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46"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22</a:t>
            </a:fld>
            <a:endParaRPr lang="es-ES">
              <a:solidFill>
                <a:prstClr val="black">
                  <a:tint val="75000"/>
                </a:prstClr>
              </a:solidFill>
            </a:endParaRPr>
          </a:p>
        </p:txBody>
      </p:sp>
      <p:sp>
        <p:nvSpPr>
          <p:cNvPr id="5" name="4 CuadroTexto"/>
          <p:cNvSpPr txBox="1"/>
          <p:nvPr/>
        </p:nvSpPr>
        <p:spPr>
          <a:xfrm>
            <a:off x="324322" y="261442"/>
            <a:ext cx="8280920" cy="5432240"/>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12"/>
            </a:pPr>
            <a:r>
              <a:rPr lang="es-MX" sz="2400" b="1" dirty="0">
                <a:solidFill>
                  <a:srgbClr val="4F81BD">
                    <a:lumMod val="75000"/>
                  </a:srgbClr>
                </a:solidFill>
                <a:latin typeface="Gill Sans MT Condensed" pitchFamily="34" charset="0"/>
              </a:rPr>
              <a:t>GARANTÍA DE UN PROCEDIMIENTO SIMPLE, EXPEDITO Y ÚNICO Y UN SOLO SISTEMA RECURSIVO </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No se detectan disposiciones en ese sentido. Cabe recordar que la Corte Suprema ya ha señalado la pertinencia de abogar por la instauración, en la mayor medida posible, de un procedimiento único y simple, a fin de facilitar la comprensión del ciudadano de la forma en que puede hacer efectivo su derecho de acceso a la justicia. Asimismo, se debiera procurar simplificar el sistema recursivo, superando la amalgama de fórmulas por las cuales conocen los tribunales superiores de justicia las decisiones de los tribunales de instancia, pudiendo ello expresarse  como un mandato al legislador para que éste lo desarrolle, sin necesidad de especificaciones en la norma constitucional.	</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Junto a lo anterior, se considera necesario asegurar siempre a las personas su derecho al recurso en contra de toda decisión de carácter jurisdiccional.</a:t>
            </a:r>
          </a:p>
        </p:txBody>
      </p:sp>
    </p:spTree>
    <p:extLst>
      <p:ext uri="{BB962C8B-B14F-4D97-AF65-F5344CB8AC3E}">
        <p14:creationId xmlns:p14="http://schemas.microsoft.com/office/powerpoint/2010/main" val="914118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46"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23</a:t>
            </a:fld>
            <a:endParaRPr lang="es-ES">
              <a:solidFill>
                <a:prstClr val="black">
                  <a:tint val="75000"/>
                </a:prstClr>
              </a:solidFill>
            </a:endParaRPr>
          </a:p>
        </p:txBody>
      </p:sp>
      <p:sp>
        <p:nvSpPr>
          <p:cNvPr id="5" name="4 CuadroTexto"/>
          <p:cNvSpPr txBox="1"/>
          <p:nvPr/>
        </p:nvSpPr>
        <p:spPr>
          <a:xfrm>
            <a:off x="324322" y="261442"/>
            <a:ext cx="8280920" cy="6294015"/>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13"/>
            </a:pPr>
            <a:r>
              <a:rPr lang="es-MX" sz="2400" b="1" dirty="0">
                <a:solidFill>
                  <a:srgbClr val="4F81BD">
                    <a:lumMod val="75000"/>
                  </a:srgbClr>
                </a:solidFill>
                <a:latin typeface="Gill Sans MT Condensed" pitchFamily="34" charset="0"/>
              </a:rPr>
              <a:t>ACCESO A LA JUSTICIA Y DEBIDO PROCESO</a:t>
            </a:r>
          </a:p>
          <a:p>
            <a:pPr marL="342900" indent="-342900" algn="just">
              <a:spcBef>
                <a:spcPts val="600"/>
              </a:spcBef>
              <a:spcAft>
                <a:spcPts val="600"/>
              </a:spcAft>
              <a:buFont typeface="Wingdings" pitchFamily="2" charset="2"/>
              <a:buChar char="Ø"/>
            </a:pPr>
            <a:r>
              <a:rPr lang="es-MX" sz="2000" dirty="0">
                <a:solidFill>
                  <a:srgbClr val="4F81BD">
                    <a:lumMod val="75000"/>
                  </a:srgbClr>
                </a:solidFill>
                <a:latin typeface="Gill Sans MT Condensed" pitchFamily="34" charset="0"/>
              </a:rPr>
              <a:t>Se aprecia en las enmiendas la idea de fortalecer el contenido del </a:t>
            </a:r>
            <a:r>
              <a:rPr lang="es-MX" sz="2000" b="1" dirty="0">
                <a:solidFill>
                  <a:srgbClr val="4F81BD">
                    <a:lumMod val="75000"/>
                  </a:srgbClr>
                </a:solidFill>
                <a:latin typeface="Gill Sans MT Condensed" pitchFamily="34" charset="0"/>
              </a:rPr>
              <a:t>acceso a la justicia </a:t>
            </a:r>
            <a:r>
              <a:rPr lang="es-MX" sz="2000" dirty="0">
                <a:solidFill>
                  <a:srgbClr val="4F81BD">
                    <a:lumMod val="75000"/>
                  </a:srgbClr>
                </a:solidFill>
                <a:latin typeface="Gill Sans MT Condensed" pitchFamily="34" charset="0"/>
              </a:rPr>
              <a:t>y el </a:t>
            </a:r>
            <a:r>
              <a:rPr lang="es-MX" sz="2000" b="1" dirty="0">
                <a:solidFill>
                  <a:srgbClr val="4F81BD">
                    <a:lumMod val="75000"/>
                  </a:srgbClr>
                </a:solidFill>
                <a:latin typeface="Gill Sans MT Condensed" pitchFamily="34" charset="0"/>
              </a:rPr>
              <a:t>debido proceso</a:t>
            </a:r>
            <a:r>
              <a:rPr lang="es-MX" sz="2000" dirty="0">
                <a:solidFill>
                  <a:srgbClr val="4F81BD">
                    <a:lumMod val="75000"/>
                  </a:srgbClr>
                </a:solidFill>
                <a:latin typeface="Gill Sans MT Condensed" pitchFamily="34" charset="0"/>
              </a:rPr>
              <a:t>. </a:t>
            </a:r>
          </a:p>
          <a:p>
            <a:pPr marL="342900" indent="-342900" algn="just">
              <a:spcBef>
                <a:spcPts val="600"/>
              </a:spcBef>
              <a:spcAft>
                <a:spcPts val="600"/>
              </a:spcAft>
              <a:buFont typeface="Wingdings" pitchFamily="2" charset="2"/>
              <a:buChar char="Ø"/>
            </a:pPr>
            <a:r>
              <a:rPr lang="es-MX" sz="2000" dirty="0">
                <a:solidFill>
                  <a:srgbClr val="4F81BD">
                    <a:lumMod val="75000"/>
                  </a:srgbClr>
                </a:solidFill>
                <a:latin typeface="Gill Sans MT Condensed" pitchFamily="34" charset="0"/>
              </a:rPr>
              <a:t>En efecto, una línea de enmiendas prevé (17 N° 5) “</a:t>
            </a:r>
            <a:r>
              <a:rPr lang="es-MX" sz="2000" b="1" dirty="0">
                <a:solidFill>
                  <a:srgbClr val="4F81BD">
                    <a:lumMod val="75000"/>
                  </a:srgbClr>
                </a:solidFill>
                <a:latin typeface="Gill Sans MT Condensed" pitchFamily="34" charset="0"/>
              </a:rPr>
              <a:t>el debido acceso a la justicia</a:t>
            </a:r>
            <a:r>
              <a:rPr lang="es-MX" sz="2000" dirty="0">
                <a:solidFill>
                  <a:srgbClr val="4F81BD">
                    <a:lumMod val="75000"/>
                  </a:srgbClr>
                </a:solidFill>
                <a:latin typeface="Gill Sans MT Condensed" pitchFamily="34" charset="0"/>
              </a:rPr>
              <a:t>”, “</a:t>
            </a:r>
            <a:r>
              <a:rPr lang="es-MX" sz="2000" b="1" dirty="0">
                <a:solidFill>
                  <a:srgbClr val="4F81BD">
                    <a:lumMod val="75000"/>
                  </a:srgbClr>
                </a:solidFill>
                <a:latin typeface="Gill Sans MT Condensed" pitchFamily="34" charset="0"/>
              </a:rPr>
              <a:t>a ser oída</a:t>
            </a:r>
            <a:r>
              <a:rPr lang="es-MX" sz="2000" dirty="0">
                <a:solidFill>
                  <a:srgbClr val="4F81BD">
                    <a:lumMod val="75000"/>
                  </a:srgbClr>
                </a:solidFill>
                <a:latin typeface="Gill Sans MT Condensed" pitchFamily="34" charset="0"/>
              </a:rPr>
              <a:t>” y a “</a:t>
            </a:r>
            <a:r>
              <a:rPr lang="es-MX" sz="2000" b="1" dirty="0">
                <a:solidFill>
                  <a:srgbClr val="4F81BD">
                    <a:lumMod val="75000"/>
                  </a:srgbClr>
                </a:solidFill>
                <a:latin typeface="Gill Sans MT Condensed" pitchFamily="34" charset="0"/>
              </a:rPr>
              <a:t>ser juzgada oportunamente</a:t>
            </a:r>
            <a:r>
              <a:rPr lang="es-MX" sz="2000" dirty="0">
                <a:solidFill>
                  <a:srgbClr val="4F81BD">
                    <a:lumMod val="75000"/>
                  </a:srgbClr>
                </a:solidFill>
                <a:latin typeface="Gill Sans MT Condensed" pitchFamily="34" charset="0"/>
              </a:rPr>
              <a:t>”.  También en una enmienda alternativa del mismo bloque, se alude al debido proceso de </a:t>
            </a:r>
            <a:r>
              <a:rPr lang="es-MX" sz="2000" b="1" dirty="0">
                <a:solidFill>
                  <a:srgbClr val="4F81BD">
                    <a:lumMod val="75000"/>
                  </a:srgbClr>
                </a:solidFill>
                <a:latin typeface="Gill Sans MT Condensed" pitchFamily="34" charset="0"/>
              </a:rPr>
              <a:t>«todo acto de un órgano que ejerza potestades públicas</a:t>
            </a:r>
            <a:r>
              <a:rPr lang="es-MX" sz="2000" dirty="0">
                <a:solidFill>
                  <a:srgbClr val="4F81BD">
                    <a:lumMod val="75000"/>
                  </a:srgbClr>
                </a:solidFill>
                <a:latin typeface="Gill Sans MT Condensed" pitchFamily="34" charset="0"/>
              </a:rPr>
              <a:t>», lo que pareciera abrirse no sólo al debido “proceso”, sino al </a:t>
            </a:r>
            <a:r>
              <a:rPr lang="es-MX" sz="2000" b="1" dirty="0">
                <a:solidFill>
                  <a:srgbClr val="4F81BD">
                    <a:lumMod val="75000"/>
                  </a:srgbClr>
                </a:solidFill>
                <a:latin typeface="Gill Sans MT Condensed" pitchFamily="34" charset="0"/>
              </a:rPr>
              <a:t>debido “procedimiento”, </a:t>
            </a:r>
            <a:r>
              <a:rPr lang="es-MX" sz="2000" dirty="0">
                <a:solidFill>
                  <a:srgbClr val="4F81BD">
                    <a:lumMod val="75000"/>
                  </a:srgbClr>
                </a:solidFill>
                <a:latin typeface="Gill Sans MT Condensed" pitchFamily="34" charset="0"/>
              </a:rPr>
              <a:t>ampliando el espectro de la garantía.  Agrega también, ya en sede de garantías penales mínimas (art. 17 N° 6), el </a:t>
            </a:r>
            <a:r>
              <a:rPr lang="es-MX" sz="2000" b="1" dirty="0">
                <a:solidFill>
                  <a:srgbClr val="4F81BD">
                    <a:lumMod val="75000"/>
                  </a:srgbClr>
                </a:solidFill>
                <a:latin typeface="Gill Sans MT Condensed" pitchFamily="34" charset="0"/>
              </a:rPr>
              <a:t>derecho «irrenunciable» a la asistencia jurídica penal</a:t>
            </a:r>
            <a:r>
              <a:rPr lang="es-MX" sz="2000" dirty="0">
                <a:solidFill>
                  <a:srgbClr val="4F81BD">
                    <a:lumMod val="75000"/>
                  </a:srgbClr>
                </a:solidFill>
                <a:latin typeface="Gill Sans MT Condensed" pitchFamily="34" charset="0"/>
              </a:rPr>
              <a:t> y consagra la </a:t>
            </a:r>
            <a:r>
              <a:rPr lang="es-MX" sz="2000" b="1" dirty="0">
                <a:solidFill>
                  <a:srgbClr val="4F81BD">
                    <a:lumMod val="75000"/>
                  </a:srgbClr>
                </a:solidFill>
                <a:latin typeface="Gill Sans MT Condensed" pitchFamily="34" charset="0"/>
              </a:rPr>
              <a:t>«Proporcionalidad» de las penas</a:t>
            </a:r>
            <a:r>
              <a:rPr lang="es-MX" sz="2000" dirty="0">
                <a:solidFill>
                  <a:srgbClr val="4F81BD">
                    <a:lumMod val="75000"/>
                  </a:srgbClr>
                </a:solidFill>
                <a:latin typeface="Gill Sans MT Condensed" pitchFamily="34" charset="0"/>
              </a:rPr>
              <a:t>.</a:t>
            </a:r>
          </a:p>
          <a:p>
            <a:pPr marL="342900" indent="-342900" algn="just">
              <a:spcBef>
                <a:spcPts val="600"/>
              </a:spcBef>
              <a:spcAft>
                <a:spcPts val="600"/>
              </a:spcAft>
              <a:buFont typeface="Wingdings" pitchFamily="2" charset="2"/>
              <a:buChar char="Ø"/>
            </a:pPr>
            <a:r>
              <a:rPr lang="es-MX" sz="2000" dirty="0">
                <a:solidFill>
                  <a:srgbClr val="4F81BD">
                    <a:lumMod val="75000"/>
                  </a:srgbClr>
                </a:solidFill>
                <a:latin typeface="Gill Sans MT Condensed" pitchFamily="34" charset="0"/>
              </a:rPr>
              <a:t>Las enmiendas presentadas por otro de los bloques, consagra la </a:t>
            </a:r>
            <a:r>
              <a:rPr lang="es-MX" sz="2000" b="1" dirty="0">
                <a:solidFill>
                  <a:srgbClr val="4F81BD">
                    <a:lumMod val="75000"/>
                  </a:srgbClr>
                </a:solidFill>
                <a:latin typeface="Gill Sans MT Condensed" pitchFamily="34" charset="0"/>
              </a:rPr>
              <a:t>asistencia letrada gratuita</a:t>
            </a:r>
            <a:r>
              <a:rPr lang="es-MX" sz="2000" dirty="0">
                <a:solidFill>
                  <a:srgbClr val="4F81BD">
                    <a:lumMod val="75000"/>
                  </a:srgbClr>
                </a:solidFill>
                <a:latin typeface="Gill Sans MT Condensed" pitchFamily="34" charset="0"/>
              </a:rPr>
              <a:t>, el deber de la ley de “</a:t>
            </a:r>
            <a:r>
              <a:rPr lang="es-MX" sz="2000" b="1" dirty="0">
                <a:solidFill>
                  <a:srgbClr val="4F81BD">
                    <a:lumMod val="75000"/>
                  </a:srgbClr>
                </a:solidFill>
                <a:latin typeface="Gill Sans MT Condensed" pitchFamily="34" charset="0"/>
              </a:rPr>
              <a:t>dar garantías de los procedimientos administrativos</a:t>
            </a:r>
            <a:r>
              <a:rPr lang="es-MX" sz="2000" dirty="0">
                <a:solidFill>
                  <a:srgbClr val="4F81BD">
                    <a:lumMod val="75000"/>
                  </a:srgbClr>
                </a:solidFill>
                <a:latin typeface="Gill Sans MT Condensed" pitchFamily="34" charset="0"/>
              </a:rPr>
              <a:t>”, establecer la “</a:t>
            </a:r>
            <a:r>
              <a:rPr lang="es-MX" sz="2000" b="1" dirty="0">
                <a:solidFill>
                  <a:srgbClr val="4F81BD">
                    <a:lumMod val="75000"/>
                  </a:srgbClr>
                </a:solidFill>
                <a:latin typeface="Gill Sans MT Condensed" pitchFamily="34" charset="0"/>
              </a:rPr>
              <a:t>proporcionalidad” en la aplicación de la sanción penal</a:t>
            </a:r>
            <a:r>
              <a:rPr lang="es-MX" sz="2000" dirty="0">
                <a:solidFill>
                  <a:srgbClr val="4F81BD">
                    <a:lumMod val="75000"/>
                  </a:srgbClr>
                </a:solidFill>
                <a:latin typeface="Gill Sans MT Condensed" pitchFamily="34" charset="0"/>
              </a:rPr>
              <a:t> y el </a:t>
            </a:r>
            <a:r>
              <a:rPr lang="es-MX" sz="2000" b="1" dirty="0">
                <a:solidFill>
                  <a:srgbClr val="4F81BD">
                    <a:lumMod val="75000"/>
                  </a:srgbClr>
                </a:solidFill>
                <a:latin typeface="Gill Sans MT Condensed" pitchFamily="34" charset="0"/>
              </a:rPr>
              <a:t>carácter irrenunciable de la defensa penal</a:t>
            </a:r>
            <a:r>
              <a:rPr lang="es-MX" sz="2000" dirty="0">
                <a:solidFill>
                  <a:srgbClr val="4F81BD">
                    <a:lumMod val="75000"/>
                  </a:srgbClr>
                </a:solidFill>
                <a:latin typeface="Gill Sans MT Condensed" pitchFamily="34" charset="0"/>
              </a:rPr>
              <a:t>.</a:t>
            </a:r>
          </a:p>
          <a:p>
            <a:pPr marL="342900" indent="-342900" algn="just">
              <a:spcBef>
                <a:spcPts val="600"/>
              </a:spcBef>
              <a:spcAft>
                <a:spcPts val="600"/>
              </a:spcAft>
              <a:buFont typeface="Wingdings" pitchFamily="2" charset="2"/>
              <a:buChar char="Ø"/>
            </a:pPr>
            <a:r>
              <a:rPr lang="es-MX" sz="2000" dirty="0">
                <a:solidFill>
                  <a:srgbClr val="4F81BD">
                    <a:lumMod val="75000"/>
                  </a:srgbClr>
                </a:solidFill>
                <a:latin typeface="Gill Sans MT Condensed" pitchFamily="34" charset="0"/>
              </a:rPr>
              <a:t>Todos esos elementos van en la misma senda de las recomendaciones dadas por la CS. Especial mención merece la necesidad de dejar asegurado, siempre, el </a:t>
            </a:r>
            <a:r>
              <a:rPr lang="es-MX" sz="2000" b="1" dirty="0">
                <a:solidFill>
                  <a:srgbClr val="4F81BD">
                    <a:lumMod val="75000"/>
                  </a:srgbClr>
                </a:solidFill>
                <a:latin typeface="Gill Sans MT Condensed" pitchFamily="34" charset="0"/>
              </a:rPr>
              <a:t>derecho al recurso que tienen los justiciables en cualquier proceso judicial</a:t>
            </a:r>
            <a:r>
              <a:rPr lang="es-MX" sz="2000" dirty="0">
                <a:solidFill>
                  <a:srgbClr val="4F81BD">
                    <a:lumMod val="75000"/>
                  </a:srgbClr>
                </a:solidFill>
                <a:latin typeface="Gill Sans MT Condensed" pitchFamily="34" charset="0"/>
              </a:rPr>
              <a:t>.</a:t>
            </a:r>
          </a:p>
        </p:txBody>
      </p:sp>
    </p:spTree>
    <p:extLst>
      <p:ext uri="{BB962C8B-B14F-4D97-AF65-F5344CB8AC3E}">
        <p14:creationId xmlns:p14="http://schemas.microsoft.com/office/powerpoint/2010/main" val="22164481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46"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24</a:t>
            </a:fld>
            <a:endParaRPr lang="es-ES">
              <a:solidFill>
                <a:prstClr val="black">
                  <a:tint val="75000"/>
                </a:prstClr>
              </a:solidFill>
            </a:endParaRPr>
          </a:p>
        </p:txBody>
      </p:sp>
      <p:sp>
        <p:nvSpPr>
          <p:cNvPr id="5" name="4 CuadroTexto"/>
          <p:cNvSpPr txBox="1"/>
          <p:nvPr/>
        </p:nvSpPr>
        <p:spPr>
          <a:xfrm>
            <a:off x="324322" y="261442"/>
            <a:ext cx="8280920" cy="6447903"/>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14"/>
            </a:pPr>
            <a:r>
              <a:rPr lang="es-MX" sz="2400" b="1" dirty="0">
                <a:solidFill>
                  <a:srgbClr val="4F81BD">
                    <a:lumMod val="75000"/>
                  </a:srgbClr>
                </a:solidFill>
                <a:latin typeface="Gill Sans MT Condensed" pitchFamily="34" charset="0"/>
              </a:rPr>
              <a:t>OBSERVACIÓN GENERAL A NORMAS QUE RESTRINGEN LA ACTIVIDAD DEL JUEZ/A</a:t>
            </a:r>
          </a:p>
          <a:p>
            <a:pPr algn="just">
              <a:spcBef>
                <a:spcPts val="600"/>
              </a:spcBef>
              <a:spcAft>
                <a:spcPts val="600"/>
              </a:spcAft>
            </a:pPr>
            <a:r>
              <a:rPr lang="es-MX" sz="2000" dirty="0">
                <a:solidFill>
                  <a:srgbClr val="4F81BD">
                    <a:lumMod val="75000"/>
                  </a:srgbClr>
                </a:solidFill>
                <a:latin typeface="Gill Sans MT Condensed" pitchFamily="34" charset="0"/>
              </a:rPr>
              <a:t>A lo largo de distintas enmiendas es posible advertir ciertas formulaciones normativas que parecieran intentar restringir, bien sea innecesariamente por aplicación de otros preceptos generales (como el principio de legalidad) o de forma </a:t>
            </a:r>
            <a:r>
              <a:rPr lang="es-MX" sz="2000" dirty="0" err="1">
                <a:solidFill>
                  <a:srgbClr val="4F81BD">
                    <a:lumMod val="75000"/>
                  </a:srgbClr>
                </a:solidFill>
                <a:latin typeface="Gill Sans MT Condensed" pitchFamily="34" charset="0"/>
              </a:rPr>
              <a:t>asistémica</a:t>
            </a:r>
            <a:r>
              <a:rPr lang="es-MX" sz="2000" dirty="0">
                <a:solidFill>
                  <a:srgbClr val="4F81BD">
                    <a:lumMod val="75000"/>
                  </a:srgbClr>
                </a:solidFill>
                <a:latin typeface="Gill Sans MT Condensed" pitchFamily="34" charset="0"/>
              </a:rPr>
              <a:t>, el ejercicio de las potestades jurisdiccionales:</a:t>
            </a:r>
          </a:p>
          <a:p>
            <a:pPr marL="342900" indent="-342900" algn="just">
              <a:spcBef>
                <a:spcPts val="600"/>
              </a:spcBef>
              <a:spcAft>
                <a:spcPts val="600"/>
              </a:spcAft>
              <a:buFont typeface="Wingdings" pitchFamily="2" charset="2"/>
              <a:buChar char="Ø"/>
            </a:pPr>
            <a:r>
              <a:rPr lang="es-MX" sz="2000" dirty="0">
                <a:solidFill>
                  <a:srgbClr val="4F81BD">
                    <a:lumMod val="75000"/>
                  </a:srgbClr>
                </a:solidFill>
                <a:latin typeface="Gill Sans MT Condensed" pitchFamily="34" charset="0"/>
              </a:rPr>
              <a:t>«Los fallos judiciales solo tendrán efecto obligatorio sobre las causas en que se pronunciaren» (art. 144 N° 5)</a:t>
            </a:r>
          </a:p>
          <a:p>
            <a:pPr marL="342900" indent="-342900" algn="just">
              <a:spcBef>
                <a:spcPts val="600"/>
              </a:spcBef>
              <a:spcAft>
                <a:spcPts val="600"/>
              </a:spcAft>
              <a:buFont typeface="Wingdings" pitchFamily="2" charset="2"/>
              <a:buChar char="Ø"/>
            </a:pPr>
            <a:r>
              <a:rPr lang="es-MX" sz="2000" dirty="0">
                <a:solidFill>
                  <a:srgbClr val="4F81BD">
                    <a:lumMod val="75000"/>
                  </a:srgbClr>
                </a:solidFill>
                <a:latin typeface="Gill Sans MT Condensed" pitchFamily="34" charset="0"/>
              </a:rPr>
              <a:t>«Los jueces al sentenciar procurarán observar congruencia con los fundamentos jurídicos esenciales contenidos en fallos análogos precedentes» (art. 144 N° 6)</a:t>
            </a:r>
          </a:p>
          <a:p>
            <a:pPr marL="342900" indent="-342900" algn="just">
              <a:spcBef>
                <a:spcPts val="600"/>
              </a:spcBef>
              <a:spcAft>
                <a:spcPts val="600"/>
              </a:spcAft>
              <a:buFont typeface="Wingdings" pitchFamily="2" charset="2"/>
              <a:buChar char="Ø"/>
            </a:pPr>
            <a:r>
              <a:rPr lang="es-MX" sz="2000" dirty="0">
                <a:solidFill>
                  <a:srgbClr val="4F81BD">
                    <a:lumMod val="75000"/>
                  </a:srgbClr>
                </a:solidFill>
                <a:latin typeface="Gill Sans MT Condensed" pitchFamily="34" charset="0"/>
              </a:rPr>
              <a:t>Se atribuye a la Corte Constitucional en forma exclusiva y excluyente el “control de compatibilidad de preceptos legales contrarios al texto de tratados de DDHH”, enfatizando que “los tribunales de justicia no podrán, en caso alguno, </a:t>
            </a:r>
            <a:r>
              <a:rPr lang="es-MX" sz="2000" dirty="0" err="1">
                <a:solidFill>
                  <a:srgbClr val="4F81BD">
                    <a:lumMod val="75000"/>
                  </a:srgbClr>
                </a:solidFill>
                <a:latin typeface="Gill Sans MT Condensed" pitchFamily="34" charset="0"/>
              </a:rPr>
              <a:t>inaplicar</a:t>
            </a:r>
            <a:r>
              <a:rPr lang="es-MX" sz="2000" dirty="0">
                <a:solidFill>
                  <a:srgbClr val="4F81BD">
                    <a:lumMod val="75000"/>
                  </a:srgbClr>
                </a:solidFill>
                <a:latin typeface="Gill Sans MT Condensed" pitchFamily="34" charset="0"/>
              </a:rPr>
              <a:t> la ley por esta razón o por causa de inconstitucionalidad, sin una sentencia de inaplicabilidad que los faculte para ello” (art. 155 N° 2).</a:t>
            </a:r>
          </a:p>
          <a:p>
            <a:pPr marL="342900" indent="-342900" algn="just">
              <a:spcBef>
                <a:spcPts val="600"/>
              </a:spcBef>
              <a:spcAft>
                <a:spcPts val="600"/>
              </a:spcAft>
              <a:buFont typeface="Wingdings" pitchFamily="2" charset="2"/>
              <a:buChar char="Ø"/>
            </a:pPr>
            <a:r>
              <a:rPr lang="es-MX" sz="2000" dirty="0">
                <a:solidFill>
                  <a:srgbClr val="4F81BD">
                    <a:lumMod val="75000"/>
                  </a:srgbClr>
                </a:solidFill>
                <a:latin typeface="Gill Sans MT Condensed" pitchFamily="34" charset="0"/>
              </a:rPr>
              <a:t>«En la aplicación e interpretación de las disposiciones de este artículo, los tribunales no podrán definir o incidir en el diseño o implementación de políticas que puedan afectar la responsabilidad fiscal” (art. 27 nuevo). </a:t>
            </a:r>
          </a:p>
        </p:txBody>
      </p:sp>
    </p:spTree>
    <p:extLst>
      <p:ext uri="{BB962C8B-B14F-4D97-AF65-F5344CB8AC3E}">
        <p14:creationId xmlns:p14="http://schemas.microsoft.com/office/powerpoint/2010/main" val="1479027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46"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25</a:t>
            </a:fld>
            <a:endParaRPr lang="es-ES">
              <a:solidFill>
                <a:prstClr val="black">
                  <a:tint val="75000"/>
                </a:prstClr>
              </a:solidFill>
            </a:endParaRPr>
          </a:p>
        </p:txBody>
      </p:sp>
      <p:sp>
        <p:nvSpPr>
          <p:cNvPr id="5" name="4 CuadroTexto"/>
          <p:cNvSpPr txBox="1"/>
          <p:nvPr/>
        </p:nvSpPr>
        <p:spPr>
          <a:xfrm>
            <a:off x="324322" y="261442"/>
            <a:ext cx="8280920" cy="6878790"/>
          </a:xfrm>
          <a:prstGeom prst="rect">
            <a:avLst/>
          </a:prstGeom>
          <a:noFill/>
        </p:spPr>
        <p:txBody>
          <a:bodyPr wrap="square" lIns="91422" tIns="45712" rIns="91422" bIns="45712" rtlCol="0">
            <a:spAutoFit/>
          </a:bodyPr>
          <a:lstStyle/>
          <a:p>
            <a:pPr marL="571500" indent="-571500" algn="ctr">
              <a:buFont typeface="+mj-lt"/>
              <a:buAutoNum type="romanUcPeriod" startAt="2"/>
            </a:pPr>
            <a:r>
              <a:rPr lang="es-MX" sz="3200" b="1" dirty="0">
                <a:solidFill>
                  <a:srgbClr val="4F81BD">
                    <a:lumMod val="75000"/>
                  </a:srgbClr>
                </a:solidFill>
                <a:latin typeface="Gill Sans MT Condensed" pitchFamily="34" charset="0"/>
              </a:rPr>
              <a:t>JURISDICCIÓN Y DERECHOS FUNDAMENTALES</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startAt="14"/>
            </a:pPr>
            <a:r>
              <a:rPr lang="es-MX" sz="2400" b="1" dirty="0">
                <a:solidFill>
                  <a:srgbClr val="4F81BD">
                    <a:lumMod val="75000"/>
                  </a:srgbClr>
                </a:solidFill>
                <a:latin typeface="Gill Sans MT Condensed" pitchFamily="34" charset="0"/>
              </a:rPr>
              <a:t>OBSERVACIÓN GENERAL A NORMAS QUE RESTRINGEN LA ACTIVIDAD DEL JUEZ/A</a:t>
            </a:r>
          </a:p>
          <a:p>
            <a:pPr marL="342900" indent="-342900" algn="just">
              <a:spcBef>
                <a:spcPts val="600"/>
              </a:spcBef>
              <a:spcAft>
                <a:spcPts val="600"/>
              </a:spcAft>
              <a:buFont typeface="Wingdings" pitchFamily="2" charset="2"/>
              <a:buChar char="ü"/>
            </a:pPr>
            <a:r>
              <a:rPr lang="es-MX" sz="2200" dirty="0">
                <a:solidFill>
                  <a:srgbClr val="4F81BD">
                    <a:lumMod val="75000"/>
                  </a:srgbClr>
                </a:solidFill>
                <a:latin typeface="Gill Sans MT Condensed" pitchFamily="34" charset="0"/>
              </a:rPr>
              <a:t>Ya la propuesta aprobada en general, en el numeral 2 del artículo 144, establece que “los jueces se sujetarán a la ley y no podrán, en caso alguno, atribuirse potestades de otros poderes públicos ni ejercer otras funciones que las expresamente determinadas en la ley”, norma que ha sido mantenida casi sin cambios por las enmiendas y que resulta suficiente para cubrir el apego a las competencias que todo magistrado o magistrada debe cumplir. </a:t>
            </a:r>
          </a:p>
          <a:p>
            <a:pPr marL="342900" indent="-342900" algn="just">
              <a:spcBef>
                <a:spcPts val="600"/>
              </a:spcBef>
              <a:spcAft>
                <a:spcPts val="600"/>
              </a:spcAft>
              <a:buFont typeface="Wingdings" pitchFamily="2" charset="2"/>
              <a:buChar char="ü"/>
            </a:pPr>
            <a:r>
              <a:rPr lang="es-MX" sz="2200" dirty="0">
                <a:solidFill>
                  <a:srgbClr val="4F81BD">
                    <a:lumMod val="75000"/>
                  </a:srgbClr>
                </a:solidFill>
                <a:latin typeface="Gill Sans MT Condensed" pitchFamily="34" charset="0"/>
              </a:rPr>
              <a:t>Tanto esa disposición, como la definición de la función jurisdiccional (numeral 1 del artículo 144) constituyen un bloque normativo apropiado para fijar los contornos de la función jurisdiccional, los que además deben ser armonizados con los elementos propios de la independencia judicial; de manera que la incorporación de elementos que pudieren, por su redundancia, llegar a desvirtuar o trastocar esas normas básicas, deben ser miradas con cuidado, velando por la armonía de las disposiciones que contenga el texto constitucional y evitando que su redacción se transforme en un medio reactivo respecto de fallos ya dictados, que pueden haber sido interpretados de un modo que no compartimos y que no han tenido tales propósitos. </a:t>
            </a:r>
          </a:p>
          <a:p>
            <a:pPr algn="just">
              <a:spcBef>
                <a:spcPts val="600"/>
              </a:spcBef>
              <a:spcAft>
                <a:spcPts val="600"/>
              </a:spcAft>
            </a:pPr>
            <a:endParaRPr lang="es-MX" sz="20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75276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3</a:t>
            </a:fld>
            <a:endParaRPr lang="es-ES">
              <a:solidFill>
                <a:prstClr val="black">
                  <a:tint val="75000"/>
                </a:prstClr>
              </a:solidFill>
            </a:endParaRPr>
          </a:p>
        </p:txBody>
      </p:sp>
      <p:sp>
        <p:nvSpPr>
          <p:cNvPr id="5" name="4 CuadroTexto"/>
          <p:cNvSpPr txBox="1"/>
          <p:nvPr/>
        </p:nvSpPr>
        <p:spPr>
          <a:xfrm>
            <a:off x="324322" y="261442"/>
            <a:ext cx="8280920" cy="7725176"/>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a:pPr>
            <a:r>
              <a:rPr lang="es-MX" sz="2400" b="1" dirty="0">
                <a:solidFill>
                  <a:srgbClr val="4F81BD">
                    <a:lumMod val="75000"/>
                  </a:srgbClr>
                </a:solidFill>
                <a:latin typeface="Gill Sans MT Condensed" pitchFamily="34" charset="0"/>
              </a:rPr>
              <a:t>GOBIERNO JUDICIAL (art. 148)</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CS ha sugerido un solo órgano de gobierno judicial.</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Enmiendas </a:t>
            </a:r>
            <a:r>
              <a:rPr lang="es-MX" sz="2200" b="1" dirty="0">
                <a:solidFill>
                  <a:srgbClr val="4F81BD">
                    <a:lumMod val="75000"/>
                  </a:srgbClr>
                </a:solidFill>
                <a:latin typeface="Gill Sans MT Condensed" pitchFamily="34" charset="0"/>
              </a:rPr>
              <a:t>profundizan y detallan las separación </a:t>
            </a:r>
            <a:r>
              <a:rPr lang="es-MX" sz="2200" dirty="0">
                <a:solidFill>
                  <a:srgbClr val="4F81BD">
                    <a:lumMod val="75000"/>
                  </a:srgbClr>
                </a:solidFill>
                <a:latin typeface="Gill Sans MT Condensed" pitchFamily="34" charset="0"/>
              </a:rPr>
              <a:t>de los órganos en 4 entes, según la respectiva función, bajo una Comisión que las coordinará.</a:t>
            </a:r>
          </a:p>
          <a:p>
            <a:pPr marL="457200" indent="-457200" algn="just">
              <a:spcBef>
                <a:spcPts val="600"/>
              </a:spcBef>
              <a:spcAft>
                <a:spcPts val="600"/>
              </a:spcAft>
              <a:buFont typeface="Wingdings" pitchFamily="2" charset="2"/>
              <a:buChar char="Ø"/>
            </a:pPr>
            <a:r>
              <a:rPr lang="es-MX" sz="2200" b="1" dirty="0">
                <a:solidFill>
                  <a:srgbClr val="4F81BD">
                    <a:lumMod val="75000"/>
                  </a:srgbClr>
                </a:solidFill>
                <a:latin typeface="Gill Sans MT Condensed" pitchFamily="34" charset="0"/>
              </a:rPr>
              <a:t>Dos observaciones generales de la CS</a:t>
            </a:r>
            <a:r>
              <a:rPr lang="es-MX" sz="2200" dirty="0">
                <a:solidFill>
                  <a:srgbClr val="4F81BD">
                    <a:lumMod val="75000"/>
                  </a:srgbClr>
                </a:solidFill>
                <a:latin typeface="Gill Sans MT Condensed" pitchFamily="34" charset="0"/>
              </a:rPr>
              <a:t>:</a:t>
            </a:r>
          </a:p>
          <a:p>
            <a:pPr marL="914310" lvl="1" indent="-457200" algn="just">
              <a:spcBef>
                <a:spcPts val="0"/>
              </a:spcBef>
              <a:spcAft>
                <a:spcPts val="0"/>
              </a:spcAft>
              <a:buFont typeface="Wingdings" pitchFamily="2" charset="2"/>
              <a:buChar char="ü"/>
            </a:pPr>
            <a:r>
              <a:rPr lang="es-MX" sz="2200" dirty="0">
                <a:solidFill>
                  <a:srgbClr val="4F81BD">
                    <a:lumMod val="75000"/>
                  </a:srgbClr>
                </a:solidFill>
                <a:latin typeface="Gill Sans MT Condensed" pitchFamily="34" charset="0"/>
              </a:rPr>
              <a:t>Que la propia </a:t>
            </a:r>
            <a:r>
              <a:rPr lang="es-MX" sz="2200" b="1" dirty="0">
                <a:solidFill>
                  <a:srgbClr val="4F81BD">
                    <a:lumMod val="75000"/>
                  </a:srgbClr>
                </a:solidFill>
                <a:latin typeface="Gill Sans MT Condensed" pitchFamily="34" charset="0"/>
              </a:rPr>
              <a:t>Constitución definiera la integración </a:t>
            </a:r>
            <a:r>
              <a:rPr lang="es-MX" sz="2200" dirty="0">
                <a:solidFill>
                  <a:srgbClr val="4F81BD">
                    <a:lumMod val="75000"/>
                  </a:srgbClr>
                </a:solidFill>
                <a:latin typeface="Gill Sans MT Condensed" pitchFamily="34" charset="0"/>
              </a:rPr>
              <a:t>y sistema de designación de miembros de cada órgano. </a:t>
            </a:r>
          </a:p>
          <a:p>
            <a:pPr marL="914310" lvl="1" indent="-457200" algn="just">
              <a:spcBef>
                <a:spcPts val="0"/>
              </a:spcBef>
              <a:spcAft>
                <a:spcPts val="0"/>
              </a:spcAft>
              <a:buFont typeface="Wingdings" pitchFamily="2" charset="2"/>
              <a:buChar char="ü"/>
            </a:pPr>
            <a:r>
              <a:rPr lang="es-MX" sz="2200" dirty="0">
                <a:solidFill>
                  <a:srgbClr val="4F81BD">
                    <a:lumMod val="75000"/>
                  </a:srgbClr>
                </a:solidFill>
                <a:latin typeface="Gill Sans MT Condensed" pitchFamily="34" charset="0"/>
              </a:rPr>
              <a:t>Que en cada órgano de gobierno exista </a:t>
            </a:r>
            <a:r>
              <a:rPr lang="es-MX" sz="2200" b="1" dirty="0">
                <a:solidFill>
                  <a:srgbClr val="4F81BD">
                    <a:lumMod val="75000"/>
                  </a:srgbClr>
                </a:solidFill>
                <a:latin typeface="Gill Sans MT Condensed" pitchFamily="34" charset="0"/>
              </a:rPr>
              <a:t>mayoría de integrantes jueces/as</a:t>
            </a:r>
            <a:r>
              <a:rPr lang="es-MX" sz="2200" dirty="0">
                <a:solidFill>
                  <a:srgbClr val="4F81BD">
                    <a:lumMod val="75000"/>
                  </a:srgbClr>
                </a:solidFill>
                <a:latin typeface="Gill Sans MT Condensed" pitchFamily="34" charset="0"/>
              </a:rPr>
              <a:t>.</a:t>
            </a:r>
          </a:p>
          <a:p>
            <a:pPr marL="914310" lvl="1" indent="-457200" algn="just">
              <a:spcBef>
                <a:spcPts val="0"/>
              </a:spcBef>
              <a:spcAft>
                <a:spcPts val="0"/>
              </a:spcAft>
              <a:buFont typeface="Wingdings" pitchFamily="2" charset="2"/>
              <a:buChar char="v"/>
            </a:pPr>
            <a:r>
              <a:rPr lang="es-MX" sz="2200" dirty="0">
                <a:solidFill>
                  <a:srgbClr val="4F81BD">
                    <a:lumMod val="75000"/>
                  </a:srgbClr>
                </a:solidFill>
                <a:latin typeface="Gill Sans MT Condensed" pitchFamily="34" charset="0"/>
              </a:rPr>
              <a:t>Una línea de enmiendas regula esta materia con detalle, tanto en los cuatro órganos como en la Comisión Coordinadora y además establece mayoría de miembros de la judicatura en cada uno de ellos, lo que estima positivo.</a:t>
            </a:r>
          </a:p>
          <a:p>
            <a:pPr marL="896938" lvl="1" indent="-441325" algn="just">
              <a:spcBef>
                <a:spcPts val="0"/>
              </a:spcBef>
              <a:spcAft>
                <a:spcPts val="0"/>
              </a:spcAft>
              <a:buFont typeface="Wingdings" pitchFamily="2" charset="2"/>
              <a:buChar char="v"/>
            </a:pPr>
            <a:r>
              <a:rPr lang="es-MX" sz="2200" dirty="0">
                <a:solidFill>
                  <a:srgbClr val="4F81BD">
                    <a:lumMod val="75000"/>
                  </a:srgbClr>
                </a:solidFill>
                <a:latin typeface="Gill Sans MT Condensed" pitchFamily="34" charset="0"/>
              </a:rPr>
              <a:t>Otra línea de enmiendas mantiene delegada en la ley estas regulaciones, limitándose a señalar que la ley «</a:t>
            </a:r>
            <a:r>
              <a:rPr lang="es-MX" sz="2200" u="sng" dirty="0">
                <a:solidFill>
                  <a:srgbClr val="4F81BD">
                    <a:lumMod val="75000"/>
                  </a:srgbClr>
                </a:solidFill>
                <a:latin typeface="Gill Sans MT Condensed" pitchFamily="34" charset="0"/>
              </a:rPr>
              <a:t>procurará</a:t>
            </a:r>
            <a:r>
              <a:rPr lang="es-MX" sz="2200" dirty="0">
                <a:solidFill>
                  <a:srgbClr val="4F81BD">
                    <a:lumMod val="75000"/>
                  </a:srgbClr>
                </a:solidFill>
                <a:latin typeface="Gill Sans MT Condensed" pitchFamily="34" charset="0"/>
              </a:rPr>
              <a:t>» mayoría de integrantes jueces/as</a:t>
            </a:r>
            <a:r>
              <a:rPr lang="es-MX" sz="2200" b="1" dirty="0">
                <a:solidFill>
                  <a:srgbClr val="4F81BD">
                    <a:lumMod val="75000"/>
                  </a:srgbClr>
                </a:solidFill>
                <a:latin typeface="Gill Sans MT Condensed" pitchFamily="34" charset="0"/>
              </a:rPr>
              <a:t>. </a:t>
            </a:r>
            <a:r>
              <a:rPr lang="es-MX" sz="2200" dirty="0">
                <a:solidFill>
                  <a:srgbClr val="4F81BD">
                    <a:lumMod val="75000"/>
                  </a:srgbClr>
                </a:solidFill>
                <a:latin typeface="Gill Sans MT Condensed" pitchFamily="34" charset="0"/>
              </a:rPr>
              <a:t>No es mandatorio.</a:t>
            </a:r>
          </a:p>
          <a:p>
            <a:pPr algn="just"/>
            <a:endParaRPr lang="es-MX" sz="2800" dirty="0">
              <a:solidFill>
                <a:srgbClr val="4F81BD">
                  <a:lumMod val="75000"/>
                </a:srgbClr>
              </a:solidFill>
              <a:latin typeface="Gill Sans MT Condensed" pitchFamily="34" charset="0"/>
            </a:endParaRPr>
          </a:p>
          <a:p>
            <a:pPr algn="just"/>
            <a:endParaRPr lang="es-MX" sz="2800" dirty="0">
              <a:solidFill>
                <a:srgbClr val="4F81BD">
                  <a:lumMod val="75000"/>
                </a:srgbClr>
              </a:solidFill>
              <a:latin typeface="Gill Sans MT Condensed" pitchFamily="34" charset="0"/>
            </a:endParaRPr>
          </a:p>
          <a:p>
            <a:pPr algn="just"/>
            <a:endParaRPr lang="es-MX" sz="2800" dirty="0">
              <a:solidFill>
                <a:srgbClr val="4F81BD">
                  <a:lumMod val="75000"/>
                </a:srgbClr>
              </a:solidFill>
              <a:latin typeface="Gill Sans MT Condensed" pitchFamily="34" charset="0"/>
            </a:endParaRPr>
          </a:p>
          <a:p>
            <a:pPr algn="just"/>
            <a:endParaRPr lang="es-MX" sz="28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2717352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4</a:t>
            </a:fld>
            <a:endParaRPr lang="es-ES">
              <a:solidFill>
                <a:prstClr val="black">
                  <a:tint val="75000"/>
                </a:prstClr>
              </a:solidFill>
            </a:endParaRPr>
          </a:p>
        </p:txBody>
      </p:sp>
      <p:sp>
        <p:nvSpPr>
          <p:cNvPr id="5" name="4 CuadroTexto"/>
          <p:cNvSpPr txBox="1"/>
          <p:nvPr/>
        </p:nvSpPr>
        <p:spPr>
          <a:xfrm>
            <a:off x="324322" y="261442"/>
            <a:ext cx="8280920" cy="7940619"/>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a:pPr>
            <a:r>
              <a:rPr lang="es-MX" sz="2400" b="1" dirty="0">
                <a:solidFill>
                  <a:srgbClr val="4F81BD">
                    <a:lumMod val="75000"/>
                  </a:srgbClr>
                </a:solidFill>
                <a:latin typeface="Gill Sans MT Condensed" pitchFamily="34" charset="0"/>
              </a:rPr>
              <a:t>GOBIERNO JUDICIAL – Consejo de Coordinación (art. 149)</a:t>
            </a:r>
          </a:p>
          <a:p>
            <a:pPr marL="457200" indent="-457200" algn="just">
              <a:spcBef>
                <a:spcPts val="0"/>
              </a:spcBef>
              <a:spcAft>
                <a:spcPts val="0"/>
              </a:spcAft>
              <a:buFont typeface="Wingdings" pitchFamily="2" charset="2"/>
              <a:buChar char="Ø"/>
            </a:pPr>
            <a:r>
              <a:rPr lang="es-MX" sz="2200" dirty="0">
                <a:solidFill>
                  <a:srgbClr val="4F81BD">
                    <a:lumMod val="75000"/>
                  </a:srgbClr>
                </a:solidFill>
                <a:latin typeface="Gill Sans MT Condensed" pitchFamily="34" charset="0"/>
              </a:rPr>
              <a:t>Enmienda que establece que la </a:t>
            </a:r>
            <a:r>
              <a:rPr lang="es-MX" sz="2200" b="1" dirty="0">
                <a:solidFill>
                  <a:srgbClr val="4F81BD">
                    <a:lumMod val="75000"/>
                  </a:srgbClr>
                </a:solidFill>
                <a:latin typeface="Gill Sans MT Condensed" pitchFamily="34" charset="0"/>
              </a:rPr>
              <a:t>función «exclusiva» </a:t>
            </a:r>
            <a:r>
              <a:rPr lang="es-MX" sz="2200" dirty="0">
                <a:solidFill>
                  <a:srgbClr val="4F81BD">
                    <a:lumMod val="75000"/>
                  </a:srgbClr>
                </a:solidFill>
                <a:latin typeface="Gill Sans MT Condensed" pitchFamily="34" charset="0"/>
              </a:rPr>
              <a:t>es de </a:t>
            </a:r>
            <a:r>
              <a:rPr lang="es-MX" sz="2200" b="1" dirty="0">
                <a:solidFill>
                  <a:srgbClr val="4F81BD">
                    <a:lumMod val="75000"/>
                  </a:srgbClr>
                </a:solidFill>
                <a:latin typeface="Gill Sans MT Condensed" pitchFamily="34" charset="0"/>
              </a:rPr>
              <a:t>coordinar</a:t>
            </a:r>
            <a:r>
              <a:rPr lang="es-MX" sz="2200" dirty="0">
                <a:solidFill>
                  <a:srgbClr val="4F81BD">
                    <a:lumMod val="75000"/>
                  </a:srgbClr>
                </a:solidFill>
                <a:latin typeface="Gill Sans MT Condensed" pitchFamily="34" charset="0"/>
              </a:rPr>
              <a:t> la actuación de los órganos autónomos, entre sí y con la Corte Suprema; además de la da carácter </a:t>
            </a:r>
            <a:r>
              <a:rPr lang="es-MX" sz="2200" b="1" dirty="0">
                <a:solidFill>
                  <a:srgbClr val="4F81BD">
                    <a:lumMod val="75000"/>
                  </a:srgbClr>
                </a:solidFill>
                <a:latin typeface="Gill Sans MT Condensed" pitchFamily="34" charset="0"/>
              </a:rPr>
              <a:t>«consultivo»</a:t>
            </a:r>
            <a:r>
              <a:rPr lang="es-MX" sz="2200" dirty="0">
                <a:solidFill>
                  <a:srgbClr val="4F81BD">
                    <a:lumMod val="75000"/>
                  </a:srgbClr>
                </a:solidFill>
                <a:latin typeface="Gill Sans MT Condensed" pitchFamily="34" charset="0"/>
              </a:rPr>
              <a:t>. Otro bloque no menciona a la CS en esta coordinación. </a:t>
            </a:r>
          </a:p>
          <a:p>
            <a:pPr indent="449263" algn="just">
              <a:spcBef>
                <a:spcPts val="0"/>
              </a:spcBef>
              <a:spcAft>
                <a:spcPts val="0"/>
              </a:spcAft>
            </a:pPr>
            <a:r>
              <a:rPr lang="es-MX" sz="2200" dirty="0">
                <a:solidFill>
                  <a:srgbClr val="4F81BD">
                    <a:lumMod val="75000"/>
                  </a:srgbClr>
                </a:solidFill>
                <a:latin typeface="Gill Sans MT Condensed" pitchFamily="34" charset="0"/>
              </a:rPr>
              <a:t>Dos observaciones:</a:t>
            </a:r>
          </a:p>
          <a:p>
            <a:pPr marL="914310" lvl="1" indent="-457200" algn="just">
              <a:spcBef>
                <a:spcPts val="0"/>
              </a:spcBef>
              <a:spcAft>
                <a:spcPts val="0"/>
              </a:spcAft>
              <a:buFont typeface="Wingdings" pitchFamily="2" charset="2"/>
              <a:buChar char="ü"/>
            </a:pPr>
            <a:r>
              <a:rPr lang="es-MX" sz="2200" dirty="0">
                <a:solidFill>
                  <a:srgbClr val="4F81BD">
                    <a:lumMod val="75000"/>
                  </a:srgbClr>
                </a:solidFill>
                <a:latin typeface="Gill Sans MT Condensed" pitchFamily="34" charset="0"/>
              </a:rPr>
              <a:t>Podría clarificarse en qué consiste la </a:t>
            </a:r>
            <a:r>
              <a:rPr lang="es-MX" sz="2200" b="1" dirty="0">
                <a:solidFill>
                  <a:srgbClr val="4F81BD">
                    <a:lumMod val="75000"/>
                  </a:srgbClr>
                </a:solidFill>
                <a:latin typeface="Gill Sans MT Condensed" pitchFamily="34" charset="0"/>
              </a:rPr>
              <a:t>coordinación con la CS</a:t>
            </a:r>
            <a:r>
              <a:rPr lang="es-MX" sz="2200" dirty="0">
                <a:solidFill>
                  <a:srgbClr val="4F81BD">
                    <a:lumMod val="75000"/>
                  </a:srgbClr>
                </a:solidFill>
                <a:latin typeface="Gill Sans MT Condensed" pitchFamily="34" charset="0"/>
              </a:rPr>
              <a:t>.</a:t>
            </a:r>
          </a:p>
          <a:p>
            <a:pPr marL="914310" lvl="1" indent="-457200" algn="just">
              <a:spcBef>
                <a:spcPts val="600"/>
              </a:spcBef>
              <a:spcAft>
                <a:spcPts val="600"/>
              </a:spcAft>
              <a:buFont typeface="Wingdings" pitchFamily="2" charset="2"/>
              <a:buChar char="ü"/>
            </a:pPr>
            <a:r>
              <a:rPr lang="es-MX" sz="2200" dirty="0">
                <a:solidFill>
                  <a:srgbClr val="4F81BD">
                    <a:lumMod val="75000"/>
                  </a:srgbClr>
                </a:solidFill>
                <a:latin typeface="Gill Sans MT Condensed" pitchFamily="34" charset="0"/>
              </a:rPr>
              <a:t>Posibilitar </a:t>
            </a:r>
            <a:r>
              <a:rPr lang="es-MX" sz="2200" b="1" dirty="0">
                <a:solidFill>
                  <a:srgbClr val="4F81BD">
                    <a:lumMod val="75000"/>
                  </a:srgbClr>
                </a:solidFill>
                <a:latin typeface="Gill Sans MT Condensed" pitchFamily="34" charset="0"/>
              </a:rPr>
              <a:t>roles resolutivos </a:t>
            </a:r>
            <a:r>
              <a:rPr lang="es-MX" sz="2200" dirty="0">
                <a:solidFill>
                  <a:srgbClr val="4F81BD">
                    <a:lumMod val="75000"/>
                  </a:srgbClr>
                </a:solidFill>
                <a:latin typeface="Gill Sans MT Condensed" pitchFamily="34" charset="0"/>
              </a:rPr>
              <a:t>de este órgano.</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 para que el Consejo elabore un </a:t>
            </a:r>
            <a:r>
              <a:rPr lang="es-MX" sz="2200" b="1" dirty="0">
                <a:solidFill>
                  <a:srgbClr val="4F81BD">
                    <a:lumMod val="75000"/>
                  </a:srgbClr>
                </a:solidFill>
                <a:latin typeface="Gill Sans MT Condensed" pitchFamily="34" charset="0"/>
              </a:rPr>
              <a:t>Plan Estratégico </a:t>
            </a:r>
            <a:r>
              <a:rPr lang="es-MX" sz="2200" dirty="0">
                <a:solidFill>
                  <a:srgbClr val="4F81BD">
                    <a:lumMod val="75000"/>
                  </a:srgbClr>
                </a:solidFill>
                <a:latin typeface="Gill Sans MT Condensed" pitchFamily="34" charset="0"/>
              </a:rPr>
              <a:t>anual para garantizar la independencia judicial. Se estima positivo que este órgano desarrolle las políticas judiciales generales.</a:t>
            </a:r>
          </a:p>
          <a:p>
            <a:pPr marL="457200" indent="-457200" algn="just">
              <a:spcBef>
                <a:spcPts val="600"/>
              </a:spcBef>
              <a:spcAft>
                <a:spcPts val="600"/>
              </a:spcAft>
              <a:buFont typeface="Wingdings" pitchFamily="2" charset="2"/>
              <a:buChar char="Ø"/>
            </a:pPr>
            <a:r>
              <a:rPr lang="es-MX" sz="2200" b="1" dirty="0">
                <a:solidFill>
                  <a:srgbClr val="4F81BD">
                    <a:lumMod val="75000"/>
                  </a:srgbClr>
                </a:solidFill>
                <a:latin typeface="Gill Sans MT Condensed" pitchFamily="34" charset="0"/>
              </a:rPr>
              <a:t>Integración y elección de los miembros del Consejo</a:t>
            </a:r>
            <a:r>
              <a:rPr lang="es-MX" sz="2200" dirty="0">
                <a:solidFill>
                  <a:srgbClr val="4F81BD">
                    <a:lumMod val="75000"/>
                  </a:srgbClr>
                </a:solidFill>
                <a:latin typeface="Gill Sans MT Condensed" pitchFamily="34" charset="0"/>
              </a:rPr>
              <a:t>.</a:t>
            </a:r>
          </a:p>
          <a:p>
            <a:pPr marL="800010" lvl="1" indent="-342900" algn="just">
              <a:spcBef>
                <a:spcPts val="0"/>
              </a:spcBef>
              <a:spcAft>
                <a:spcPts val="0"/>
              </a:spcAft>
              <a:buFont typeface="Wingdings" pitchFamily="2" charset="2"/>
              <a:buChar char="v"/>
            </a:pPr>
            <a:r>
              <a:rPr lang="es-MX" sz="2200" dirty="0">
                <a:solidFill>
                  <a:srgbClr val="4F81BD">
                    <a:lumMod val="75000"/>
                  </a:srgbClr>
                </a:solidFill>
                <a:latin typeface="Gill Sans MT Condensed" pitchFamily="34" charset="0"/>
              </a:rPr>
              <a:t>Una </a:t>
            </a:r>
            <a:r>
              <a:rPr lang="es-MX" sz="2200" b="1" dirty="0">
                <a:solidFill>
                  <a:srgbClr val="4F81BD">
                    <a:lumMod val="75000"/>
                  </a:srgbClr>
                </a:solidFill>
                <a:latin typeface="Gill Sans MT Condensed" pitchFamily="34" charset="0"/>
              </a:rPr>
              <a:t>enmienda</a:t>
            </a:r>
            <a:r>
              <a:rPr lang="es-MX" sz="2200" dirty="0">
                <a:solidFill>
                  <a:srgbClr val="4F81BD">
                    <a:lumMod val="75000"/>
                  </a:srgbClr>
                </a:solidFill>
                <a:latin typeface="Gill Sans MT Condensed" pitchFamily="34" charset="0"/>
              </a:rPr>
              <a:t> es clara en este aspecto: composición de </a:t>
            </a:r>
            <a:r>
              <a:rPr lang="es-MX" sz="2200" b="1" dirty="0">
                <a:solidFill>
                  <a:srgbClr val="4F81BD">
                    <a:lumMod val="75000"/>
                  </a:srgbClr>
                </a:solidFill>
                <a:latin typeface="Gill Sans MT Condensed" pitchFamily="34" charset="0"/>
              </a:rPr>
              <a:t>11 miembros,</a:t>
            </a:r>
            <a:r>
              <a:rPr lang="es-MX" sz="2200" dirty="0">
                <a:solidFill>
                  <a:srgbClr val="4F81BD">
                    <a:lumMod val="75000"/>
                  </a:srgbClr>
                </a:solidFill>
                <a:latin typeface="Gill Sans MT Condensed" pitchFamily="34" charset="0"/>
              </a:rPr>
              <a:t> con </a:t>
            </a:r>
            <a:r>
              <a:rPr lang="es-MX" sz="2200" b="1" dirty="0">
                <a:solidFill>
                  <a:srgbClr val="4F81BD">
                    <a:lumMod val="75000"/>
                  </a:srgbClr>
                </a:solidFill>
                <a:latin typeface="Gill Sans MT Condensed" pitchFamily="34" charset="0"/>
              </a:rPr>
              <a:t>mayoría de jueces/as</a:t>
            </a:r>
            <a:r>
              <a:rPr lang="es-MX" sz="2200" dirty="0">
                <a:solidFill>
                  <a:srgbClr val="4F81BD">
                    <a:lumMod val="75000"/>
                  </a:srgbClr>
                </a:solidFill>
                <a:latin typeface="Gill Sans MT Condensed" pitchFamily="34" charset="0"/>
              </a:rPr>
              <a:t> y cuya presidencia estará a cargo del Presidente de la CS. Se estima positivo.</a:t>
            </a:r>
          </a:p>
          <a:p>
            <a:pPr marL="1257116" lvl="2" indent="-342900" algn="just">
              <a:spcBef>
                <a:spcPts val="0"/>
              </a:spcBef>
              <a:spcAft>
                <a:spcPts val="0"/>
              </a:spcAft>
              <a:buFont typeface="Wingdings" pitchFamily="2" charset="2"/>
              <a:buChar char="§"/>
            </a:pPr>
            <a:r>
              <a:rPr lang="es-MX" sz="2000" dirty="0">
                <a:solidFill>
                  <a:srgbClr val="4F81BD">
                    <a:lumMod val="75000"/>
                  </a:srgbClr>
                </a:solidFill>
                <a:latin typeface="Gill Sans MT Condensed" pitchFamily="34" charset="0"/>
              </a:rPr>
              <a:t>Pdte. CS, 2 ministros CS, 2 miembros de cada órgano autónomo (1 de los cuales en cada par debe ser juez/a)</a:t>
            </a:r>
          </a:p>
          <a:p>
            <a:pPr algn="just"/>
            <a:endParaRPr lang="es-MX" sz="2800" dirty="0">
              <a:solidFill>
                <a:srgbClr val="4F81BD">
                  <a:lumMod val="75000"/>
                </a:srgbClr>
              </a:solidFill>
              <a:latin typeface="Gill Sans MT Condensed" pitchFamily="34" charset="0"/>
            </a:endParaRPr>
          </a:p>
          <a:p>
            <a:pPr algn="just"/>
            <a:endParaRPr lang="es-MX" sz="2800" dirty="0">
              <a:solidFill>
                <a:srgbClr val="4F81BD">
                  <a:lumMod val="75000"/>
                </a:srgbClr>
              </a:solidFill>
              <a:latin typeface="Gill Sans MT Condensed" pitchFamily="34" charset="0"/>
            </a:endParaRPr>
          </a:p>
          <a:p>
            <a:pPr algn="just"/>
            <a:endParaRPr lang="es-MX" sz="28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654416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5</a:t>
            </a:fld>
            <a:endParaRPr lang="es-ES">
              <a:solidFill>
                <a:prstClr val="black">
                  <a:tint val="75000"/>
                </a:prstClr>
              </a:solidFill>
            </a:endParaRPr>
          </a:p>
        </p:txBody>
      </p:sp>
      <p:sp>
        <p:nvSpPr>
          <p:cNvPr id="5" name="4 CuadroTexto"/>
          <p:cNvSpPr txBox="1"/>
          <p:nvPr/>
        </p:nvSpPr>
        <p:spPr>
          <a:xfrm>
            <a:off x="324322" y="261442"/>
            <a:ext cx="8280920" cy="7386621"/>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a:pPr>
            <a:r>
              <a:rPr lang="es-MX" sz="2400" b="1" dirty="0">
                <a:solidFill>
                  <a:srgbClr val="4F81BD">
                    <a:lumMod val="75000"/>
                  </a:srgbClr>
                </a:solidFill>
                <a:latin typeface="Gill Sans MT Condensed" pitchFamily="34" charset="0"/>
              </a:rPr>
              <a:t>GOBIERNO JUDICIAL – Nombramientos (art. 150)</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Una enmienda es clara en la forma de definir la </a:t>
            </a:r>
            <a:r>
              <a:rPr lang="es-MX" sz="2200" b="1" dirty="0">
                <a:solidFill>
                  <a:srgbClr val="4F81BD">
                    <a:lumMod val="75000"/>
                  </a:srgbClr>
                </a:solidFill>
                <a:latin typeface="Gill Sans MT Condensed" pitchFamily="34" charset="0"/>
              </a:rPr>
              <a:t>composición de la Comisión de Nombramientos</a:t>
            </a:r>
            <a:r>
              <a:rPr lang="es-MX" sz="2200" dirty="0">
                <a:solidFill>
                  <a:srgbClr val="4F81BD">
                    <a:lumMod val="75000"/>
                  </a:srgbClr>
                </a:solidFill>
                <a:latin typeface="Gill Sans MT Condensed" pitchFamily="34" charset="0"/>
              </a:rPr>
              <a:t>, asegurando </a:t>
            </a:r>
            <a:r>
              <a:rPr lang="es-MX" sz="2200" b="1" dirty="0">
                <a:solidFill>
                  <a:srgbClr val="4F81BD">
                    <a:lumMod val="75000"/>
                  </a:srgbClr>
                </a:solidFill>
                <a:latin typeface="Gill Sans MT Condensed" pitchFamily="34" charset="0"/>
              </a:rPr>
              <a:t>mayoría de jueces </a:t>
            </a:r>
            <a:r>
              <a:rPr lang="es-MX" sz="2200" dirty="0">
                <a:solidFill>
                  <a:srgbClr val="4F81BD">
                    <a:lumMod val="75000"/>
                  </a:srgbClr>
                </a:solidFill>
                <a:latin typeface="Gill Sans MT Condensed" pitchFamily="34" charset="0"/>
              </a:rPr>
              <a:t>(7 miembros: 1 designado por Pdte. República, 2 por el Senado y jueces/as designados por la CS).</a:t>
            </a:r>
          </a:p>
          <a:p>
            <a:pPr marL="914310" lvl="1" indent="-457200" algn="just">
              <a:spcBef>
                <a:spcPts val="600"/>
              </a:spcBef>
              <a:spcAft>
                <a:spcPts val="600"/>
              </a:spcAft>
              <a:buFont typeface="Wingdings" pitchFamily="2" charset="2"/>
              <a:buChar char="ü"/>
            </a:pPr>
            <a:r>
              <a:rPr lang="es-MX" sz="2200" dirty="0">
                <a:solidFill>
                  <a:srgbClr val="4F81BD">
                    <a:lumMod val="75000"/>
                  </a:srgbClr>
                </a:solidFill>
                <a:latin typeface="Gill Sans MT Condensed" pitchFamily="34" charset="0"/>
              </a:rPr>
              <a:t>Se considera positiva. Sólo se sugiere que los miembros </a:t>
            </a:r>
            <a:r>
              <a:rPr lang="es-MX" sz="2200" b="1" dirty="0">
                <a:solidFill>
                  <a:srgbClr val="4F81BD">
                    <a:lumMod val="75000"/>
                  </a:srgbClr>
                </a:solidFill>
                <a:latin typeface="Gill Sans MT Condensed" pitchFamily="34" charset="0"/>
              </a:rPr>
              <a:t>jueces/as</a:t>
            </a:r>
            <a:r>
              <a:rPr lang="es-MX" sz="2200" dirty="0">
                <a:solidFill>
                  <a:srgbClr val="4F81BD">
                    <a:lumMod val="75000"/>
                  </a:srgbClr>
                </a:solidFill>
                <a:latin typeface="Gill Sans MT Condensed" pitchFamily="34" charset="0"/>
              </a:rPr>
              <a:t> sean </a:t>
            </a:r>
            <a:r>
              <a:rPr lang="es-MX" sz="2200" b="1" dirty="0">
                <a:solidFill>
                  <a:srgbClr val="4F81BD">
                    <a:lumMod val="75000"/>
                  </a:srgbClr>
                </a:solidFill>
                <a:latin typeface="Gill Sans MT Condensed" pitchFamily="34" charset="0"/>
              </a:rPr>
              <a:t>desganados por sus pares</a:t>
            </a:r>
            <a:r>
              <a:rPr lang="es-MX" sz="2200" dirty="0">
                <a:solidFill>
                  <a:srgbClr val="4F81BD">
                    <a:lumMod val="75000"/>
                  </a:srgbClr>
                </a:solidFill>
                <a:latin typeface="Gill Sans MT Condensed" pitchFamily="34" charset="0"/>
              </a:rPr>
              <a:t> (como en el resto de los órganos)</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Enmiendas de otro bloque mantienen delegación en la ley de la composición de esa Comisión, agregando que ella </a:t>
            </a:r>
            <a:r>
              <a:rPr lang="es-MX" sz="2200" b="1" dirty="0">
                <a:solidFill>
                  <a:srgbClr val="4F81BD">
                    <a:lumMod val="75000"/>
                  </a:srgbClr>
                </a:solidFill>
                <a:latin typeface="Gill Sans MT Condensed" pitchFamily="34" charset="0"/>
              </a:rPr>
              <a:t>«procurará» </a:t>
            </a:r>
            <a:r>
              <a:rPr lang="es-MX" sz="2200" dirty="0">
                <a:solidFill>
                  <a:srgbClr val="4F81BD">
                    <a:lumMod val="75000"/>
                  </a:srgbClr>
                </a:solidFill>
                <a:latin typeface="Gill Sans MT Condensed" pitchFamily="34" charset="0"/>
              </a:rPr>
              <a:t>mayoría de jueces. </a:t>
            </a:r>
            <a:r>
              <a:rPr lang="es-MX" sz="2200" b="1" dirty="0">
                <a:solidFill>
                  <a:srgbClr val="4F81BD">
                    <a:lumMod val="75000"/>
                  </a:srgbClr>
                </a:solidFill>
                <a:latin typeface="Gill Sans MT Condensed" pitchFamily="34" charset="0"/>
              </a:rPr>
              <a:t>Crítica.</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 incorpora </a:t>
            </a:r>
            <a:r>
              <a:rPr lang="es-MX" sz="2200" b="1" dirty="0">
                <a:solidFill>
                  <a:srgbClr val="4F81BD">
                    <a:lumMod val="75000"/>
                  </a:srgbClr>
                </a:solidFill>
                <a:latin typeface="Gill Sans MT Condensed" pitchFamily="34" charset="0"/>
              </a:rPr>
              <a:t>«traslados y permutas»</a:t>
            </a:r>
            <a:r>
              <a:rPr lang="es-MX" sz="2200" dirty="0">
                <a:solidFill>
                  <a:srgbClr val="4F81BD">
                    <a:lumMod val="75000"/>
                  </a:srgbClr>
                </a:solidFill>
                <a:latin typeface="Gill Sans MT Condensed" pitchFamily="34" charset="0"/>
              </a:rPr>
              <a:t>. Positivo.</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 incorpora </a:t>
            </a:r>
            <a:r>
              <a:rPr lang="es-MX" sz="2200" b="1" dirty="0">
                <a:solidFill>
                  <a:srgbClr val="4F81BD">
                    <a:lumMod val="75000"/>
                  </a:srgbClr>
                </a:solidFill>
                <a:latin typeface="Gill Sans MT Condensed" pitchFamily="34" charset="0"/>
              </a:rPr>
              <a:t>«calificación»</a:t>
            </a:r>
            <a:r>
              <a:rPr lang="es-MX" sz="2200" dirty="0">
                <a:solidFill>
                  <a:srgbClr val="4F81BD">
                    <a:lumMod val="75000"/>
                  </a:srgbClr>
                </a:solidFill>
                <a:latin typeface="Gill Sans MT Condensed" pitchFamily="34" charset="0"/>
              </a:rPr>
              <a:t>. Podría ser positivo, pero agrega frase </a:t>
            </a:r>
            <a:r>
              <a:rPr lang="es-MX" sz="2200" b="1" dirty="0">
                <a:solidFill>
                  <a:srgbClr val="4F81BD">
                    <a:lumMod val="75000"/>
                  </a:srgbClr>
                </a:solidFill>
                <a:latin typeface="Gill Sans MT Condensed" pitchFamily="34" charset="0"/>
              </a:rPr>
              <a:t>«del desempeño judicial».</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 propone instaurar </a:t>
            </a:r>
            <a:r>
              <a:rPr lang="es-MX" sz="2200" b="1" dirty="0">
                <a:solidFill>
                  <a:srgbClr val="4F81BD">
                    <a:lumMod val="75000"/>
                  </a:srgbClr>
                </a:solidFill>
                <a:latin typeface="Gill Sans MT Condensed" pitchFamily="34" charset="0"/>
              </a:rPr>
              <a:t>ministros suplentes en CS y CA</a:t>
            </a:r>
            <a:r>
              <a:rPr lang="es-MX" sz="2200" dirty="0">
                <a:solidFill>
                  <a:srgbClr val="4F81BD">
                    <a:lumMod val="75000"/>
                  </a:srgbClr>
                </a:solidFill>
                <a:latin typeface="Gill Sans MT Condensed" pitchFamily="34" charset="0"/>
              </a:rPr>
              <a:t>.</a:t>
            </a:r>
          </a:p>
          <a:p>
            <a:pPr marL="457200" indent="-457200" algn="just">
              <a:buFont typeface="Wingdings" pitchFamily="2" charset="2"/>
              <a:buChar char="Ø"/>
            </a:pPr>
            <a:endParaRPr lang="es-MX" sz="2800" dirty="0">
              <a:solidFill>
                <a:srgbClr val="4F81BD">
                  <a:lumMod val="75000"/>
                </a:srgbClr>
              </a:solidFill>
              <a:latin typeface="Gill Sans MT Condensed" pitchFamily="34" charset="0"/>
            </a:endParaRPr>
          </a:p>
          <a:p>
            <a:pPr algn="just"/>
            <a:endParaRPr lang="es-MX" sz="2800" dirty="0">
              <a:solidFill>
                <a:srgbClr val="4F81BD">
                  <a:lumMod val="75000"/>
                </a:srgbClr>
              </a:solidFill>
              <a:latin typeface="Gill Sans MT Condensed" pitchFamily="34" charset="0"/>
            </a:endParaRPr>
          </a:p>
          <a:p>
            <a:pPr algn="just"/>
            <a:endParaRPr lang="es-MX" sz="28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942639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6</a:t>
            </a:fld>
            <a:endParaRPr lang="es-ES">
              <a:solidFill>
                <a:prstClr val="black">
                  <a:tint val="75000"/>
                </a:prstClr>
              </a:solidFill>
            </a:endParaRPr>
          </a:p>
        </p:txBody>
      </p:sp>
      <p:sp>
        <p:nvSpPr>
          <p:cNvPr id="5" name="4 CuadroTexto"/>
          <p:cNvSpPr txBox="1"/>
          <p:nvPr/>
        </p:nvSpPr>
        <p:spPr>
          <a:xfrm>
            <a:off x="324322" y="261442"/>
            <a:ext cx="8280920" cy="6309403"/>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a:pPr>
            <a:r>
              <a:rPr lang="es-MX" sz="2400" b="1" dirty="0">
                <a:solidFill>
                  <a:srgbClr val="4F81BD">
                    <a:lumMod val="75000"/>
                  </a:srgbClr>
                </a:solidFill>
                <a:latin typeface="Gill Sans MT Condensed" pitchFamily="34" charset="0"/>
              </a:rPr>
              <a:t>GOBIERNO JUDICIAL – Gestión administrativa y presupuesto (art. 152)</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 menciona a la «CAPJ». Podría darse esa denominación en la ley.</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Una enmienda sobre </a:t>
            </a:r>
            <a:r>
              <a:rPr lang="es-MX" sz="2200" b="1" dirty="0">
                <a:solidFill>
                  <a:srgbClr val="4F81BD">
                    <a:lumMod val="75000"/>
                  </a:srgbClr>
                </a:solidFill>
                <a:latin typeface="Gill Sans MT Condensed" pitchFamily="34" charset="0"/>
              </a:rPr>
              <a:t>integración del Consejo Directivo </a:t>
            </a:r>
            <a:r>
              <a:rPr lang="es-MX" sz="2200" dirty="0">
                <a:solidFill>
                  <a:srgbClr val="4F81BD">
                    <a:lumMod val="75000"/>
                  </a:srgbClr>
                </a:solidFill>
                <a:latin typeface="Gill Sans MT Condensed" pitchFamily="34" charset="0"/>
              </a:rPr>
              <a:t>es clara en su regulación, con mayoría de jueces y presidencia por ministro de la CS. (7 miembros: 1 ministro CS, que preside, 1 ministro CA, 2 jueces/as elegidos entre ellos y 3 profesionales elegidos conforme a la ley). Se estima positivo.</a:t>
            </a:r>
          </a:p>
          <a:p>
            <a:pPr marL="914310" lvl="1" indent="-457200" algn="just">
              <a:spcBef>
                <a:spcPts val="600"/>
              </a:spcBef>
              <a:spcAft>
                <a:spcPts val="600"/>
              </a:spcAft>
              <a:buFont typeface="Wingdings" pitchFamily="2" charset="2"/>
              <a:buChar char="v"/>
            </a:pPr>
            <a:r>
              <a:rPr lang="es-MX" sz="2200" dirty="0">
                <a:solidFill>
                  <a:srgbClr val="4F81BD">
                    <a:lumMod val="75000"/>
                  </a:srgbClr>
                </a:solidFill>
                <a:latin typeface="Gill Sans MT Condensed" pitchFamily="34" charset="0"/>
              </a:rPr>
              <a:t>Otro bloque propone enmienda que mantiene delegada en la ley esa determinación, limitándose a señalar que la ley </a:t>
            </a:r>
            <a:r>
              <a:rPr lang="es-MX" sz="2200" b="1" dirty="0">
                <a:solidFill>
                  <a:srgbClr val="4F81BD">
                    <a:lumMod val="75000"/>
                  </a:srgbClr>
                </a:solidFill>
                <a:latin typeface="Gill Sans MT Condensed" pitchFamily="34" charset="0"/>
              </a:rPr>
              <a:t>«procurará» </a:t>
            </a:r>
            <a:r>
              <a:rPr lang="es-MX" sz="2200" dirty="0">
                <a:solidFill>
                  <a:srgbClr val="4F81BD">
                    <a:lumMod val="75000"/>
                  </a:srgbClr>
                </a:solidFill>
                <a:latin typeface="Gill Sans MT Condensed" pitchFamily="34" charset="0"/>
              </a:rPr>
              <a:t>mayoría de integrantes jueces/as. </a:t>
            </a:r>
            <a:r>
              <a:rPr lang="es-MX" sz="2200" b="1" dirty="0">
                <a:solidFill>
                  <a:srgbClr val="4F81BD">
                    <a:lumMod val="75000"/>
                  </a:srgbClr>
                </a:solidFill>
                <a:latin typeface="Gill Sans MT Condensed" pitchFamily="34" charset="0"/>
              </a:rPr>
              <a:t>Crítica.</a:t>
            </a:r>
          </a:p>
          <a:p>
            <a:pPr marL="457200" indent="-457200" algn="just">
              <a:buFont typeface="Wingdings" pitchFamily="2" charset="2"/>
              <a:buChar char="Ø"/>
            </a:pPr>
            <a:r>
              <a:rPr lang="es-MX" sz="2200" dirty="0">
                <a:solidFill>
                  <a:srgbClr val="4F81BD">
                    <a:lumMod val="75000"/>
                  </a:srgbClr>
                </a:solidFill>
                <a:latin typeface="Gill Sans MT Condensed" pitchFamily="34" charset="0"/>
              </a:rPr>
              <a:t>Otra línea de enmiendas presenta dos aspectos especialmente críticos:</a:t>
            </a:r>
          </a:p>
          <a:p>
            <a:pPr marL="914310" lvl="1" indent="-457200" algn="just">
              <a:buFont typeface="Wingdings" pitchFamily="2" charset="2"/>
              <a:buChar char="v"/>
            </a:pPr>
            <a:r>
              <a:rPr lang="es-MX" sz="2200" dirty="0">
                <a:solidFill>
                  <a:srgbClr val="4F81BD">
                    <a:lumMod val="75000"/>
                  </a:srgbClr>
                </a:solidFill>
                <a:latin typeface="Gill Sans MT Condensed" pitchFamily="34" charset="0"/>
              </a:rPr>
              <a:t>Una de ellas, alude a una </a:t>
            </a:r>
            <a:r>
              <a:rPr lang="es-MX" sz="2200" b="1" dirty="0">
                <a:solidFill>
                  <a:srgbClr val="4F81BD">
                    <a:lumMod val="75000"/>
                  </a:srgbClr>
                </a:solidFill>
                <a:latin typeface="Gill Sans MT Condensed" pitchFamily="34" charset="0"/>
              </a:rPr>
              <a:t>supuesta «autonomía financiera </a:t>
            </a:r>
            <a:r>
              <a:rPr lang="es-MX" sz="2200" dirty="0">
                <a:solidFill>
                  <a:srgbClr val="4F81BD">
                    <a:lumMod val="75000"/>
                  </a:srgbClr>
                </a:solidFill>
                <a:latin typeface="Gill Sans MT Condensed" pitchFamily="34" charset="0"/>
              </a:rPr>
              <a:t>del Poder Judicial», sin consagrar regla alusiva a esa independencia (</a:t>
            </a:r>
            <a:r>
              <a:rPr lang="es-MX" sz="2200" dirty="0" err="1">
                <a:solidFill>
                  <a:srgbClr val="4F81BD">
                    <a:lumMod val="75000"/>
                  </a:srgbClr>
                </a:solidFill>
                <a:latin typeface="Gill Sans MT Condensed" pitchFamily="34" charset="0"/>
              </a:rPr>
              <a:t>ej</a:t>
            </a:r>
            <a:r>
              <a:rPr lang="es-MX" sz="2200" dirty="0">
                <a:solidFill>
                  <a:srgbClr val="4F81BD">
                    <a:lumMod val="75000"/>
                  </a:srgbClr>
                </a:solidFill>
                <a:latin typeface="Gill Sans MT Condensed" pitchFamily="34" charset="0"/>
              </a:rPr>
              <a:t>: alguna disposición que replique independencia actual del TRICEL).</a:t>
            </a:r>
          </a:p>
          <a:p>
            <a:pPr marL="914310" lvl="1" indent="-457200" algn="just">
              <a:buFont typeface="Wingdings" pitchFamily="2" charset="2"/>
              <a:buChar char="v"/>
            </a:pPr>
            <a:r>
              <a:rPr lang="es-MX" sz="2200" dirty="0">
                <a:solidFill>
                  <a:srgbClr val="4F81BD">
                    <a:lumMod val="75000"/>
                  </a:srgbClr>
                </a:solidFill>
                <a:latin typeface="Gill Sans MT Condensed" pitchFamily="34" charset="0"/>
              </a:rPr>
              <a:t>Otra de ellas, somete esa pretendida autonomía a la «</a:t>
            </a:r>
            <a:r>
              <a:rPr lang="es-MX" sz="2200" b="1" dirty="0">
                <a:solidFill>
                  <a:srgbClr val="4F81BD">
                    <a:lumMod val="75000"/>
                  </a:srgbClr>
                </a:solidFill>
                <a:latin typeface="Gill Sans MT Condensed" pitchFamily="34" charset="0"/>
              </a:rPr>
              <a:t>fiscalización de la Contraloría General de la República</a:t>
            </a:r>
            <a:r>
              <a:rPr lang="es-MX" sz="2200" dirty="0">
                <a:solidFill>
                  <a:srgbClr val="4F81BD">
                    <a:lumMod val="75000"/>
                  </a:srgbClr>
                </a:solidFill>
                <a:latin typeface="Gill Sans MT Condensed" pitchFamily="34" charset="0"/>
              </a:rPr>
              <a:t>». </a:t>
            </a:r>
          </a:p>
        </p:txBody>
      </p:sp>
    </p:spTree>
    <p:extLst>
      <p:ext uri="{BB962C8B-B14F-4D97-AF65-F5344CB8AC3E}">
        <p14:creationId xmlns:p14="http://schemas.microsoft.com/office/powerpoint/2010/main" val="902930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7</a:t>
            </a:fld>
            <a:endParaRPr lang="es-ES">
              <a:solidFill>
                <a:prstClr val="black">
                  <a:tint val="75000"/>
                </a:prstClr>
              </a:solidFill>
            </a:endParaRPr>
          </a:p>
        </p:txBody>
      </p:sp>
      <p:sp>
        <p:nvSpPr>
          <p:cNvPr id="5" name="4 CuadroTexto"/>
          <p:cNvSpPr txBox="1"/>
          <p:nvPr/>
        </p:nvSpPr>
        <p:spPr>
          <a:xfrm>
            <a:off x="324322" y="261442"/>
            <a:ext cx="8280920" cy="7032678"/>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a:pPr>
            <a:r>
              <a:rPr lang="es-MX" sz="2400" b="1" dirty="0">
                <a:solidFill>
                  <a:srgbClr val="4F81BD">
                    <a:lumMod val="75000"/>
                  </a:srgbClr>
                </a:solidFill>
                <a:latin typeface="Gill Sans MT Condensed" pitchFamily="34" charset="0"/>
              </a:rPr>
              <a:t>GOBIERNO JUDICIAL – Gestión administrativa y presupuesto (art. 152)</a:t>
            </a:r>
          </a:p>
          <a:p>
            <a:pPr algn="just">
              <a:spcBef>
                <a:spcPts val="600"/>
              </a:spcBef>
              <a:spcAft>
                <a:spcPts val="600"/>
              </a:spcAft>
            </a:pPr>
            <a:r>
              <a:rPr lang="es-MX" sz="2000" b="1" dirty="0">
                <a:solidFill>
                  <a:srgbClr val="4F81BD">
                    <a:lumMod val="75000"/>
                  </a:srgbClr>
                </a:solidFill>
                <a:latin typeface="Gill Sans MT Condensed" pitchFamily="34" charset="0"/>
              </a:rPr>
              <a:t>Complejidades de incorporar a la CGR en este aspecto:</a:t>
            </a:r>
          </a:p>
          <a:p>
            <a:pPr marL="342900" indent="-342900" algn="just">
              <a:spcBef>
                <a:spcPts val="600"/>
              </a:spcBef>
              <a:spcAft>
                <a:spcPts val="600"/>
              </a:spcAft>
              <a:buFont typeface="Wingdings" pitchFamily="2" charset="2"/>
              <a:buChar char="Ø"/>
            </a:pPr>
            <a:r>
              <a:rPr lang="es-MX" sz="2000" b="1" dirty="0">
                <a:solidFill>
                  <a:srgbClr val="4F81BD">
                    <a:lumMod val="75000"/>
                  </a:srgbClr>
                </a:solidFill>
                <a:latin typeface="Gill Sans MT Condensed" pitchFamily="34" charset="0"/>
              </a:rPr>
              <a:t>Naturaleza de las funciones de la CGR</a:t>
            </a:r>
            <a:r>
              <a:rPr lang="es-MX" sz="2000" dirty="0">
                <a:solidFill>
                  <a:srgbClr val="4F81BD">
                    <a:lumMod val="75000"/>
                  </a:srgbClr>
                </a:solidFill>
                <a:latin typeface="Gill Sans MT Condensed" pitchFamily="34" charset="0"/>
              </a:rPr>
              <a:t>. Nunca le ha correspondido fiscalizar a los órganos autónomos, en particular, a los jurisdiccionales. En propuesta constitucional no se prevé para el Congreso, Corte Constitucional, el Ministerio Público y el TRICEL. </a:t>
            </a:r>
          </a:p>
          <a:p>
            <a:pPr marL="342900" indent="-342900" algn="just">
              <a:spcBef>
                <a:spcPts val="600"/>
              </a:spcBef>
              <a:spcAft>
                <a:spcPts val="600"/>
              </a:spcAft>
              <a:buFont typeface="Wingdings" pitchFamily="2" charset="2"/>
              <a:buChar char="Ø"/>
            </a:pPr>
            <a:r>
              <a:rPr lang="es-MX" sz="2000" b="1" dirty="0">
                <a:solidFill>
                  <a:srgbClr val="4F81BD">
                    <a:lumMod val="75000"/>
                  </a:srgbClr>
                </a:solidFill>
                <a:latin typeface="Gill Sans MT Condensed" pitchFamily="34" charset="0"/>
              </a:rPr>
              <a:t>Roles que competen al Poder Judicial </a:t>
            </a:r>
            <a:r>
              <a:rPr lang="es-MX" sz="2000" dirty="0">
                <a:solidFill>
                  <a:srgbClr val="4F81BD">
                    <a:lumMod val="75000"/>
                  </a:srgbClr>
                </a:solidFill>
                <a:latin typeface="Gill Sans MT Condensed" pitchFamily="34" charset="0"/>
              </a:rPr>
              <a:t>como órgano que resuelve en forma definitiva los conflictos jurídicos sometidos a su conocimiento, de los que dicha entidad no está exenta. Las decisiones del ente fiscalizador son revisables y, por ende, controlables ante los tribunales de justicia. </a:t>
            </a:r>
          </a:p>
          <a:p>
            <a:pPr marL="342900" indent="-342900" algn="just">
              <a:spcBef>
                <a:spcPts val="600"/>
              </a:spcBef>
              <a:spcAft>
                <a:spcPts val="600"/>
              </a:spcAft>
              <a:buFont typeface="Wingdings" pitchFamily="2" charset="2"/>
              <a:buChar char="Ø"/>
            </a:pPr>
            <a:r>
              <a:rPr lang="es-MX" sz="2000" b="1" dirty="0">
                <a:solidFill>
                  <a:srgbClr val="4F81BD">
                    <a:lumMod val="75000"/>
                  </a:srgbClr>
                </a:solidFill>
                <a:latin typeface="Gill Sans MT Condensed" pitchFamily="34" charset="0"/>
              </a:rPr>
              <a:t>Integridad de las funciones relativas al gobierno judicial</a:t>
            </a:r>
            <a:r>
              <a:rPr lang="es-MX" sz="2000" dirty="0">
                <a:solidFill>
                  <a:srgbClr val="4F81BD">
                    <a:lumMod val="75000"/>
                  </a:srgbClr>
                </a:solidFill>
                <a:latin typeface="Gill Sans MT Condensed" pitchFamily="34" charset="0"/>
              </a:rPr>
              <a:t>, asumidas como expresiones de la autonomía del Poder Judicial a que dedican su quehacer. La institucionalidad actual de gestión administrativa y presupuestaria –encarnada en la CAPJ- y la que se proyecta en el proyecto de texto constitucional en discusión –encabezada por un Consejo Directivo- son extensiones de la independencia judicial.</a:t>
            </a:r>
          </a:p>
          <a:p>
            <a:pPr marL="342900" indent="-342900" algn="just">
              <a:spcBef>
                <a:spcPts val="600"/>
              </a:spcBef>
              <a:spcAft>
                <a:spcPts val="600"/>
              </a:spcAft>
              <a:buFont typeface="Wingdings" pitchFamily="2" charset="2"/>
              <a:buChar char="Ø"/>
            </a:pPr>
            <a:r>
              <a:rPr lang="es-MX" sz="2000" dirty="0">
                <a:solidFill>
                  <a:srgbClr val="4F81BD">
                    <a:lumMod val="75000"/>
                  </a:srgbClr>
                </a:solidFill>
                <a:latin typeface="Gill Sans MT Condensed" pitchFamily="34" charset="0"/>
              </a:rPr>
              <a:t>Lo anterior no obsta que la ley pueda disponer fórmulas de </a:t>
            </a:r>
            <a:r>
              <a:rPr lang="es-MX" sz="2000" b="1" dirty="0">
                <a:solidFill>
                  <a:srgbClr val="4F81BD">
                    <a:lumMod val="75000"/>
                  </a:srgbClr>
                </a:solidFill>
                <a:latin typeface="Gill Sans MT Condensed" pitchFamily="34" charset="0"/>
              </a:rPr>
              <a:t>auditoría interna y externa </a:t>
            </a:r>
            <a:r>
              <a:rPr lang="es-MX" sz="2000" dirty="0">
                <a:solidFill>
                  <a:srgbClr val="4F81BD">
                    <a:lumMod val="75000"/>
                  </a:srgbClr>
                </a:solidFill>
                <a:latin typeface="Gill Sans MT Condensed" pitchFamily="34" charset="0"/>
              </a:rPr>
              <a:t>a la gestión de este órgano de gobierno judicial (como se sugiere en las enmiendas también), pero ellas deben atender a las características especiales del Poder Judicial.</a:t>
            </a:r>
          </a:p>
          <a:p>
            <a:pPr algn="just">
              <a:spcBef>
                <a:spcPts val="600"/>
              </a:spcBef>
              <a:spcAft>
                <a:spcPts val="600"/>
              </a:spcAft>
            </a:pPr>
            <a:endParaRPr lang="es-MX" sz="22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2288849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8</a:t>
            </a:fld>
            <a:endParaRPr lang="es-ES">
              <a:solidFill>
                <a:prstClr val="black">
                  <a:tint val="75000"/>
                </a:prstClr>
              </a:solidFill>
            </a:endParaRPr>
          </a:p>
        </p:txBody>
      </p:sp>
      <p:sp>
        <p:nvSpPr>
          <p:cNvPr id="5" name="4 CuadroTexto"/>
          <p:cNvSpPr txBox="1"/>
          <p:nvPr/>
        </p:nvSpPr>
        <p:spPr>
          <a:xfrm>
            <a:off x="324322" y="261442"/>
            <a:ext cx="8280920" cy="6571013"/>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a:pPr>
            <a:r>
              <a:rPr lang="es-MX" sz="2400" b="1" dirty="0">
                <a:solidFill>
                  <a:srgbClr val="4F81BD">
                    <a:lumMod val="75000"/>
                  </a:srgbClr>
                </a:solidFill>
                <a:latin typeface="Gill Sans MT Condensed" pitchFamily="34" charset="0"/>
              </a:rPr>
              <a:t>GOBIERNO JUDICIAL – Disciplina (art. 153)</a:t>
            </a:r>
          </a:p>
          <a:p>
            <a:pPr marL="457200" indent="-457200" algn="just">
              <a:spcBef>
                <a:spcPts val="0"/>
              </a:spcBef>
              <a:spcAft>
                <a:spcPts val="0"/>
              </a:spcAft>
              <a:buFont typeface="Wingdings" pitchFamily="2" charset="2"/>
              <a:buChar char="Ø"/>
            </a:pPr>
            <a:r>
              <a:rPr lang="es-MX" sz="2200" dirty="0">
                <a:solidFill>
                  <a:srgbClr val="4F81BD">
                    <a:lumMod val="75000"/>
                  </a:srgbClr>
                </a:solidFill>
                <a:latin typeface="Gill Sans MT Condensed" pitchFamily="34" charset="0"/>
              </a:rPr>
              <a:t>Enmienda radica la </a:t>
            </a:r>
            <a:r>
              <a:rPr lang="es-MX" sz="2200" b="1" dirty="0">
                <a:solidFill>
                  <a:srgbClr val="4F81BD">
                    <a:lumMod val="75000"/>
                  </a:srgbClr>
                </a:solidFill>
                <a:latin typeface="Gill Sans MT Condensed" pitchFamily="34" charset="0"/>
              </a:rPr>
              <a:t>resolución</a:t>
            </a:r>
            <a:r>
              <a:rPr lang="es-MX" sz="2200" dirty="0">
                <a:solidFill>
                  <a:srgbClr val="4F81BD">
                    <a:lumMod val="75000"/>
                  </a:srgbClr>
                </a:solidFill>
                <a:latin typeface="Gill Sans MT Condensed" pitchFamily="34" charset="0"/>
              </a:rPr>
              <a:t> de estos asuntos en un </a:t>
            </a:r>
            <a:r>
              <a:rPr lang="es-MX" sz="2200" b="1" dirty="0">
                <a:solidFill>
                  <a:srgbClr val="4F81BD">
                    <a:lumMod val="75000"/>
                  </a:srgbClr>
                </a:solidFill>
                <a:latin typeface="Gill Sans MT Condensed" pitchFamily="34" charset="0"/>
              </a:rPr>
              <a:t>tribunal de conducta</a:t>
            </a:r>
            <a:r>
              <a:rPr lang="es-MX" sz="2200" dirty="0">
                <a:solidFill>
                  <a:srgbClr val="4F81BD">
                    <a:lumMod val="75000"/>
                  </a:srgbClr>
                </a:solidFill>
                <a:latin typeface="Gill Sans MT Condensed" pitchFamily="34" charset="0"/>
              </a:rPr>
              <a:t>, especialmente conformado para estos efectos, para lo cual se elaborará cada dos años una nómina de 30 jueces, de entre los cuales se designarán 3 para cada asunto disciplinario a resolver.</a:t>
            </a:r>
          </a:p>
          <a:p>
            <a:pPr marL="800010" lvl="1" indent="-342900" algn="just">
              <a:spcBef>
                <a:spcPts val="0"/>
              </a:spcBef>
              <a:spcAft>
                <a:spcPts val="0"/>
              </a:spcAft>
              <a:buFont typeface="Wingdings" pitchFamily="2" charset="2"/>
              <a:buChar char="§"/>
            </a:pPr>
            <a:r>
              <a:rPr lang="es-MX" sz="2200" dirty="0">
                <a:solidFill>
                  <a:srgbClr val="4F81BD">
                    <a:lumMod val="75000"/>
                  </a:srgbClr>
                </a:solidFill>
                <a:latin typeface="Gill Sans MT Condensed" pitchFamily="34" charset="0"/>
              </a:rPr>
              <a:t>Complejidades prácticas</a:t>
            </a:r>
          </a:p>
          <a:p>
            <a:pPr marL="800010" lvl="1" indent="-342900" algn="just">
              <a:spcBef>
                <a:spcPts val="0"/>
              </a:spcBef>
              <a:spcAft>
                <a:spcPts val="0"/>
              </a:spcAft>
              <a:buFont typeface="Wingdings" pitchFamily="2" charset="2"/>
              <a:buChar char="§"/>
            </a:pPr>
            <a:r>
              <a:rPr lang="es-MX" sz="2200" dirty="0">
                <a:solidFill>
                  <a:srgbClr val="4F81BD">
                    <a:lumMod val="75000"/>
                  </a:srgbClr>
                </a:solidFill>
                <a:latin typeface="Gill Sans MT Condensed" pitchFamily="34" charset="0"/>
              </a:rPr>
              <a:t>Falta establecer forma de designación de esos 30 jueces</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Enmienda establece que se recurrirá de </a:t>
            </a:r>
            <a:r>
              <a:rPr lang="es-MX" sz="2200" b="1" dirty="0">
                <a:solidFill>
                  <a:srgbClr val="4F81BD">
                    <a:lumMod val="75000"/>
                  </a:srgbClr>
                </a:solidFill>
                <a:latin typeface="Gill Sans MT Condensed" pitchFamily="34" charset="0"/>
              </a:rPr>
              <a:t>nulidad</a:t>
            </a:r>
            <a:r>
              <a:rPr lang="es-MX" sz="2200" dirty="0">
                <a:solidFill>
                  <a:srgbClr val="4F81BD">
                    <a:lumMod val="75000"/>
                  </a:srgbClr>
                </a:solidFill>
                <a:latin typeface="Gill Sans MT Condensed" pitchFamily="34" charset="0"/>
              </a:rPr>
              <a:t> frente a la resolución del asunto disciplinario, ante el «</a:t>
            </a:r>
            <a:r>
              <a:rPr lang="es-MX" sz="2200" b="1" dirty="0">
                <a:solidFill>
                  <a:srgbClr val="4F81BD">
                    <a:lumMod val="75000"/>
                  </a:srgbClr>
                </a:solidFill>
                <a:latin typeface="Gill Sans MT Condensed" pitchFamily="34" charset="0"/>
              </a:rPr>
              <a:t>nuevo tribunal de conducta </a:t>
            </a:r>
            <a:r>
              <a:rPr lang="es-MX" sz="2200" dirty="0">
                <a:solidFill>
                  <a:srgbClr val="4F81BD">
                    <a:lumMod val="75000"/>
                  </a:srgbClr>
                </a:solidFill>
                <a:latin typeface="Gill Sans MT Condensed" pitchFamily="34" charset="0"/>
              </a:rPr>
              <a:t>constituido especialmente al efecto». </a:t>
            </a:r>
          </a:p>
          <a:p>
            <a:pPr marL="800010" lvl="1" indent="-342900" algn="just">
              <a:spcBef>
                <a:spcPts val="0"/>
              </a:spcBef>
              <a:spcAft>
                <a:spcPts val="0"/>
              </a:spcAft>
              <a:buFont typeface="Wingdings" pitchFamily="2" charset="2"/>
              <a:buChar char="§"/>
            </a:pPr>
            <a:r>
              <a:rPr lang="es-MX" sz="2200" dirty="0">
                <a:solidFill>
                  <a:srgbClr val="4F81BD">
                    <a:lumMod val="75000"/>
                  </a:srgbClr>
                </a:solidFill>
                <a:latin typeface="Gill Sans MT Condensed" pitchFamily="34" charset="0"/>
              </a:rPr>
              <a:t>No se define ese tribunal que permita identificarlo. </a:t>
            </a:r>
          </a:p>
          <a:p>
            <a:pPr marL="800010" lvl="1" indent="-342900" algn="just">
              <a:spcBef>
                <a:spcPts val="0"/>
              </a:spcBef>
              <a:spcAft>
                <a:spcPts val="0"/>
              </a:spcAft>
              <a:buFont typeface="Wingdings" pitchFamily="2" charset="2"/>
              <a:buChar char="§"/>
            </a:pPr>
            <a:r>
              <a:rPr lang="es-MX" sz="2200" dirty="0">
                <a:solidFill>
                  <a:srgbClr val="4F81BD">
                    <a:lumMod val="75000"/>
                  </a:srgbClr>
                </a:solidFill>
                <a:latin typeface="Gill Sans MT Condensed" pitchFamily="34" charset="0"/>
              </a:rPr>
              <a:t>CS sugirió que sea conocido por la máxima autoridad del órgano a cargo de la función disciplinaria (pudiendo también pensarse como alternativa que sea la Comisión Coordinadora de Justicia).</a:t>
            </a:r>
          </a:p>
          <a:p>
            <a:pPr marL="342900" indent="-3429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CS señaló que para la </a:t>
            </a:r>
            <a:r>
              <a:rPr lang="es-MX" sz="2200" b="1" dirty="0">
                <a:solidFill>
                  <a:srgbClr val="4F81BD">
                    <a:lumMod val="75000"/>
                  </a:srgbClr>
                </a:solidFill>
                <a:latin typeface="Gill Sans MT Condensed" pitchFamily="34" charset="0"/>
              </a:rPr>
              <a:t>responsabilidad administrativa de integrantes de la CS</a:t>
            </a:r>
            <a:r>
              <a:rPr lang="es-MX" sz="2200" dirty="0">
                <a:solidFill>
                  <a:srgbClr val="4F81BD">
                    <a:lumMod val="75000"/>
                  </a:srgbClr>
                </a:solidFill>
                <a:latin typeface="Gill Sans MT Condensed" pitchFamily="34" charset="0"/>
              </a:rPr>
              <a:t>, investigue máxima autoridad del órgano disciplinario y resuelva el Pleno de la CS, en única instancia. No se advierte norma (ni aprobada en general ni en indicación) que aborde ese aspecto.</a:t>
            </a:r>
          </a:p>
        </p:txBody>
      </p:sp>
    </p:spTree>
    <p:extLst>
      <p:ext uri="{BB962C8B-B14F-4D97-AF65-F5344CB8AC3E}">
        <p14:creationId xmlns:p14="http://schemas.microsoft.com/office/powerpoint/2010/main" val="3750913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 y="-24464"/>
            <a:ext cx="9144000" cy="6858000"/>
          </a:xfrm>
          <a:prstGeom prst="rect">
            <a:avLst/>
          </a:prstGeom>
        </p:spPr>
      </p:pic>
      <p:sp>
        <p:nvSpPr>
          <p:cNvPr id="2" name="1 Marcador de número de diapositiva"/>
          <p:cNvSpPr>
            <a:spLocks noGrp="1"/>
          </p:cNvSpPr>
          <p:nvPr>
            <p:ph type="sldNum" sz="quarter" idx="16"/>
          </p:nvPr>
        </p:nvSpPr>
        <p:spPr/>
        <p:txBody>
          <a:bodyPr/>
          <a:lstStyle/>
          <a:p>
            <a:pPr>
              <a:defRPr/>
            </a:pPr>
            <a:fld id="{82F05EDA-E6C7-451D-8F8E-8C60840F7969}" type="slidenum">
              <a:rPr lang="es-ES" smtClean="0">
                <a:solidFill>
                  <a:prstClr val="black">
                    <a:tint val="75000"/>
                  </a:prstClr>
                </a:solidFill>
              </a:rPr>
              <a:pPr>
                <a:defRPr/>
              </a:pPr>
              <a:t>9</a:t>
            </a:fld>
            <a:endParaRPr lang="es-ES">
              <a:solidFill>
                <a:prstClr val="black">
                  <a:tint val="75000"/>
                </a:prstClr>
              </a:solidFill>
            </a:endParaRPr>
          </a:p>
        </p:txBody>
      </p:sp>
      <p:sp>
        <p:nvSpPr>
          <p:cNvPr id="5" name="4 CuadroTexto"/>
          <p:cNvSpPr txBox="1"/>
          <p:nvPr/>
        </p:nvSpPr>
        <p:spPr>
          <a:xfrm>
            <a:off x="324322" y="261442"/>
            <a:ext cx="8280920" cy="5786183"/>
          </a:xfrm>
          <a:prstGeom prst="rect">
            <a:avLst/>
          </a:prstGeom>
          <a:noFill/>
        </p:spPr>
        <p:txBody>
          <a:bodyPr wrap="square" lIns="91422" tIns="45712" rIns="91422" bIns="45712" rtlCol="0">
            <a:spAutoFit/>
          </a:bodyPr>
          <a:lstStyle/>
          <a:p>
            <a:pPr marL="571500" indent="-571500" algn="ctr">
              <a:buFont typeface="+mj-lt"/>
              <a:buAutoNum type="romanUcPeriod"/>
            </a:pPr>
            <a:r>
              <a:rPr lang="es-MX" sz="3200" b="1" dirty="0">
                <a:solidFill>
                  <a:srgbClr val="4F81BD">
                    <a:lumMod val="75000"/>
                  </a:srgbClr>
                </a:solidFill>
                <a:latin typeface="Gill Sans MT Condensed" pitchFamily="34" charset="0"/>
              </a:rPr>
              <a:t>ORGÁNICA Y GOBIERNO JUDICIAL</a:t>
            </a:r>
          </a:p>
          <a:p>
            <a:pPr marL="514350" indent="-514350" algn="just" defTabSz="625475">
              <a:spcBef>
                <a:spcPts val="600"/>
              </a:spcBef>
              <a:spcAft>
                <a:spcPts val="600"/>
              </a:spcAft>
              <a:buFont typeface="+mj-lt"/>
              <a:buAutoNum type="arabicPeriod"/>
            </a:pPr>
            <a:endParaRPr lang="es-MX" sz="1200" b="1" dirty="0">
              <a:solidFill>
                <a:srgbClr val="4F81BD">
                  <a:lumMod val="75000"/>
                </a:srgbClr>
              </a:solidFill>
              <a:latin typeface="Gill Sans MT Condensed" pitchFamily="34" charset="0"/>
            </a:endParaRPr>
          </a:p>
          <a:p>
            <a:pPr marL="514350" indent="-514350" algn="just" defTabSz="625475">
              <a:spcBef>
                <a:spcPts val="600"/>
              </a:spcBef>
              <a:spcAft>
                <a:spcPts val="600"/>
              </a:spcAft>
              <a:buFont typeface="+mj-lt"/>
              <a:buAutoNum type="arabicPeriod"/>
            </a:pPr>
            <a:r>
              <a:rPr lang="es-MX" sz="2400" b="1" dirty="0">
                <a:solidFill>
                  <a:srgbClr val="4F81BD">
                    <a:lumMod val="75000"/>
                  </a:srgbClr>
                </a:solidFill>
                <a:latin typeface="Gill Sans MT Condensed" pitchFamily="34" charset="0"/>
              </a:rPr>
              <a:t>GOBIERNO JUDICIAL – Formación y capacitación (art. 154)</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Una línea de </a:t>
            </a:r>
            <a:r>
              <a:rPr lang="es-MX" sz="2200" b="1" dirty="0">
                <a:solidFill>
                  <a:srgbClr val="4F81BD">
                    <a:lumMod val="75000"/>
                  </a:srgbClr>
                </a:solidFill>
                <a:latin typeface="Gill Sans MT Condensed" pitchFamily="34" charset="0"/>
              </a:rPr>
              <a:t>enmiendas</a:t>
            </a:r>
            <a:r>
              <a:rPr lang="es-MX" sz="2200" dirty="0">
                <a:solidFill>
                  <a:srgbClr val="4F81BD">
                    <a:lumMod val="75000"/>
                  </a:srgbClr>
                </a:solidFill>
                <a:latin typeface="Gill Sans MT Condensed" pitchFamily="34" charset="0"/>
              </a:rPr>
              <a:t> </a:t>
            </a:r>
            <a:r>
              <a:rPr lang="es-MX" sz="2200" b="1" dirty="0">
                <a:solidFill>
                  <a:srgbClr val="4F81BD">
                    <a:lumMod val="75000"/>
                  </a:srgbClr>
                </a:solidFill>
                <a:latin typeface="Gill Sans MT Condensed" pitchFamily="34" charset="0"/>
              </a:rPr>
              <a:t>define con precisión la integración del Consejo Directivo </a:t>
            </a:r>
            <a:r>
              <a:rPr lang="es-MX" sz="2200" dirty="0">
                <a:solidFill>
                  <a:srgbClr val="4F81BD">
                    <a:lumMod val="75000"/>
                  </a:srgbClr>
                </a:solidFill>
                <a:latin typeface="Gill Sans MT Condensed" pitchFamily="34" charset="0"/>
              </a:rPr>
              <a:t>de este órgano, asegurando </a:t>
            </a:r>
            <a:r>
              <a:rPr lang="es-MX" sz="2200" b="1" dirty="0">
                <a:solidFill>
                  <a:srgbClr val="4F81BD">
                    <a:lumMod val="75000"/>
                  </a:srgbClr>
                </a:solidFill>
                <a:latin typeface="Gill Sans MT Condensed" pitchFamily="34" charset="0"/>
              </a:rPr>
              <a:t>participación mayoritaria de jueces/as </a:t>
            </a:r>
            <a:r>
              <a:rPr lang="es-MX" sz="2200" dirty="0">
                <a:solidFill>
                  <a:srgbClr val="4F81BD">
                    <a:lumMod val="75000"/>
                  </a:srgbClr>
                </a:solidFill>
                <a:latin typeface="Gill Sans MT Condensed" pitchFamily="34" charset="0"/>
              </a:rPr>
              <a:t>(9 miembros: 1 ministro de la CS, que preside, 1 representante del Pdte. de la República, 1 ministro CS, 3 jueces, 1 Pdte. Asociaciones gremiales de abogados y 2 profesores de Facultades de Derecho). </a:t>
            </a:r>
          </a:p>
          <a:p>
            <a:pPr marL="800010" lvl="1" indent="-342900" algn="just">
              <a:spcBef>
                <a:spcPts val="600"/>
              </a:spcBef>
              <a:spcAft>
                <a:spcPts val="600"/>
              </a:spcAft>
              <a:buFont typeface="Wingdings" pitchFamily="2" charset="2"/>
              <a:buChar char="ü"/>
            </a:pPr>
            <a:r>
              <a:rPr lang="es-MX" sz="2200" dirty="0">
                <a:solidFill>
                  <a:srgbClr val="4F81BD">
                    <a:lumMod val="75000"/>
                  </a:srgbClr>
                </a:solidFill>
                <a:latin typeface="Gill Sans MT Condensed" pitchFamily="34" charset="0"/>
              </a:rPr>
              <a:t>Se estima apropiada la integración.</a:t>
            </a:r>
          </a:p>
          <a:p>
            <a:pPr marL="800010" lvl="1" indent="-342900" algn="just">
              <a:spcBef>
                <a:spcPts val="600"/>
              </a:spcBef>
              <a:spcAft>
                <a:spcPts val="600"/>
              </a:spcAft>
              <a:buFont typeface="Wingdings" pitchFamily="2" charset="2"/>
              <a:buChar char="ü"/>
            </a:pPr>
            <a:r>
              <a:rPr lang="es-MX" sz="2200" dirty="0">
                <a:solidFill>
                  <a:srgbClr val="4F81BD">
                    <a:lumMod val="75000"/>
                  </a:srgbClr>
                </a:solidFill>
                <a:latin typeface="Gill Sans MT Condensed" pitchFamily="34" charset="0"/>
              </a:rPr>
              <a:t>Sin embargo, se sugiere que, a diferencia de los restantes órganos, acá no se exige a sus integrantes jueces/as apartarse de sus labores jurisdiccionales, dada su naturaleza.</a:t>
            </a:r>
          </a:p>
          <a:p>
            <a:pPr marL="457200" indent="-457200" algn="just">
              <a:spcBef>
                <a:spcPts val="600"/>
              </a:spcBef>
              <a:spcAft>
                <a:spcPts val="600"/>
              </a:spcAft>
              <a:buFont typeface="Wingdings" pitchFamily="2" charset="2"/>
              <a:buChar char="Ø"/>
            </a:pPr>
            <a:r>
              <a:rPr lang="es-MX" sz="2200" dirty="0">
                <a:solidFill>
                  <a:srgbClr val="4F81BD">
                    <a:lumMod val="75000"/>
                  </a:srgbClr>
                </a:solidFill>
                <a:latin typeface="Gill Sans MT Condensed" pitchFamily="34" charset="0"/>
              </a:rPr>
              <a:t>Otra línea de enmiendas </a:t>
            </a:r>
            <a:r>
              <a:rPr lang="es-MX" sz="2200" b="1" dirty="0">
                <a:solidFill>
                  <a:srgbClr val="4F81BD">
                    <a:lumMod val="75000"/>
                  </a:srgbClr>
                </a:solidFill>
                <a:latin typeface="Gill Sans MT Condensed" pitchFamily="34" charset="0"/>
              </a:rPr>
              <a:t>delega en la ley la regulación </a:t>
            </a:r>
            <a:r>
              <a:rPr lang="es-MX" sz="2200" dirty="0">
                <a:solidFill>
                  <a:srgbClr val="4F81BD">
                    <a:lumMod val="75000"/>
                  </a:srgbClr>
                </a:solidFill>
                <a:latin typeface="Gill Sans MT Condensed" pitchFamily="34" charset="0"/>
              </a:rPr>
              <a:t>de este órgano, limitándose a señalar que aquella </a:t>
            </a:r>
            <a:r>
              <a:rPr lang="es-MX" sz="2200" b="1" dirty="0">
                <a:solidFill>
                  <a:srgbClr val="4F81BD">
                    <a:lumMod val="75000"/>
                  </a:srgbClr>
                </a:solidFill>
                <a:latin typeface="Gill Sans MT Condensed" pitchFamily="34" charset="0"/>
              </a:rPr>
              <a:t>«procurará» </a:t>
            </a:r>
            <a:r>
              <a:rPr lang="es-MX" sz="2200" dirty="0">
                <a:solidFill>
                  <a:srgbClr val="4F81BD">
                    <a:lumMod val="75000"/>
                  </a:srgbClr>
                </a:solidFill>
                <a:latin typeface="Gill Sans MT Condensed" pitchFamily="34" charset="0"/>
              </a:rPr>
              <a:t>mayoría de jueces/as como integrantes de esa entidad. </a:t>
            </a:r>
            <a:r>
              <a:rPr lang="es-MX" sz="2200" b="1" dirty="0">
                <a:solidFill>
                  <a:srgbClr val="4F81BD">
                    <a:lumMod val="75000"/>
                  </a:srgbClr>
                </a:solidFill>
                <a:latin typeface="Gill Sans MT Condensed" pitchFamily="34" charset="0"/>
              </a:rPr>
              <a:t>Crítica</a:t>
            </a:r>
            <a:r>
              <a:rPr lang="es-MX" sz="2200" dirty="0">
                <a:solidFill>
                  <a:srgbClr val="4F81BD">
                    <a:lumMod val="75000"/>
                  </a:srgbClr>
                </a:solidFill>
                <a:latin typeface="Gill Sans MT Condensed" pitchFamily="34" charset="0"/>
              </a:rPr>
              <a:t> ya formulada (no es mandatorio)</a:t>
            </a:r>
          </a:p>
          <a:p>
            <a:pPr marL="457200" indent="-457200" algn="just">
              <a:spcBef>
                <a:spcPts val="0"/>
              </a:spcBef>
              <a:spcAft>
                <a:spcPts val="0"/>
              </a:spcAft>
              <a:buFont typeface="Wingdings" pitchFamily="2" charset="2"/>
              <a:buChar char="Ø"/>
            </a:pPr>
            <a:endParaRPr lang="es-MX" sz="2200" dirty="0">
              <a:solidFill>
                <a:srgbClr val="4F81BD">
                  <a:lumMod val="75000"/>
                </a:srgbClr>
              </a:solidFill>
              <a:latin typeface="Gill Sans MT Condensed" pitchFamily="34" charset="0"/>
            </a:endParaRPr>
          </a:p>
        </p:txBody>
      </p:sp>
    </p:spTree>
    <p:extLst>
      <p:ext uri="{BB962C8B-B14F-4D97-AF65-F5344CB8AC3E}">
        <p14:creationId xmlns:p14="http://schemas.microsoft.com/office/powerpoint/2010/main" val="1531742195"/>
      </p:ext>
    </p:extLst>
  </p:cSld>
  <p:clrMapOvr>
    <a:masterClrMapping/>
  </p:clrMapOvr>
</p:sld>
</file>

<file path=ppt/theme/theme1.xml><?xml version="1.0" encoding="utf-8"?>
<a:theme xmlns:a="http://schemas.openxmlformats.org/drawingml/2006/main" name="PPT_DECS_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PPT_DECS_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872134D79677C04EBE39CC48FE71BFD9" ma:contentTypeVersion="0" ma:contentTypeDescription="Crear nuevo documento." ma:contentTypeScope="" ma:versionID="896a1e2ee89c01706f5055329de515e7">
  <xsd:schema xmlns:xsd="http://www.w3.org/2001/XMLSchema" xmlns:xs="http://www.w3.org/2001/XMLSchema" xmlns:p="http://schemas.microsoft.com/office/2006/metadata/properties" targetNamespace="http://schemas.microsoft.com/office/2006/metadata/properties" ma:root="true" ma:fieldsID="3f6edc329ff236629c56e3b879b320d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B1B213A-EFF2-4CD2-984A-7EA17BDF88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13F3FCB2-3A68-4D70-98BA-BA12E9AA5183}">
  <ds:schemaRefs>
    <ds:schemaRef ds:uri="http://schemas.microsoft.com/sharepoint/v3/contenttype/forms"/>
  </ds:schemaRefs>
</ds:datastoreItem>
</file>

<file path=customXml/itemProps3.xml><?xml version="1.0" encoding="utf-8"?>
<ds:datastoreItem xmlns:ds="http://schemas.openxmlformats.org/officeDocument/2006/customXml" ds:itemID="{07F85581-14C5-441A-A78B-F0D9BC600E08}">
  <ds:schemaRefs>
    <ds:schemaRef ds:uri="http://schemas.microsoft.com/office/infopath/2007/PartnerControls"/>
    <ds:schemaRef ds:uri="http://www.w3.org/XML/1998/namespace"/>
    <ds:schemaRef ds:uri="http://schemas.microsoft.com/office/2006/metadata/properties"/>
    <ds:schemaRef ds:uri="http://purl.org/dc/terms/"/>
    <ds:schemaRef ds:uri="http://schemas.microsoft.com/office/2006/documentManagement/types"/>
    <ds:schemaRef ds:uri="http://purl.org/dc/dcmitype/"/>
    <ds:schemaRef ds:uri="http://purl.org/dc/elements/1.1/"/>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Adjacency</Template>
  <TotalTime>13382</TotalTime>
  <Words>4202</Words>
  <Application>Microsoft Office PowerPoint</Application>
  <PresentationFormat>Personalizado</PresentationFormat>
  <Paragraphs>212</Paragraphs>
  <Slides>25</Slides>
  <Notes>3</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25</vt:i4>
      </vt:variant>
    </vt:vector>
  </HeadingPairs>
  <TitlesOfParts>
    <vt:vector size="32" baseType="lpstr">
      <vt:lpstr>Arial</vt:lpstr>
      <vt:lpstr>Calibri</vt:lpstr>
      <vt:lpstr>Gill Sans MT</vt:lpstr>
      <vt:lpstr>Gill Sans MT Condensed</vt:lpstr>
      <vt:lpstr>Wingdings</vt:lpstr>
      <vt:lpstr>PPT_DECS_B</vt:lpstr>
      <vt:lpstr>3_PPT_DECS_B</vt:lpstr>
      <vt:lpstr>ANÁLISIS INDICACIONES COMISIÓN EXPERTA  NORMAS DE INTERÉS PARA EL PODER JUDICIAL Sesión Subcomisión de Función Jurisdiccional y Órganos Autónomos  09.05.2023  </vt:lpstr>
      <vt:lpstr>ASPECTOS RELATIVOS A LA ORGÁNICA Y GOBIERNO JUDICIAL (Sr. Leopoldo Llanos Sagristá)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ASPECTOS RELATIVOS A LA JURISDICCIÓN Y DERECHOS FUNDAMENTALES (Sra. Ángela Vivanco)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Felipe Salgado</dc:creator>
  <cp:lastModifiedBy>Comision Funcion Jurisdiccional</cp:lastModifiedBy>
  <cp:revision>503</cp:revision>
  <cp:lastPrinted>2016-11-08T17:21:49Z</cp:lastPrinted>
  <dcterms:created xsi:type="dcterms:W3CDTF">2016-10-18T18:15:22Z</dcterms:created>
  <dcterms:modified xsi:type="dcterms:W3CDTF">2023-06-19T16:06:06Z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0x010100872134D79677C04EBE39CC48FE71BFD9</vt:lpwstr>
  </property>
</Properties>
</file>