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sldIdLst>
    <p:sldId id="256" r:id="rId5"/>
    <p:sldId id="528" r:id="rId6"/>
    <p:sldId id="530" r:id="rId7"/>
    <p:sldId id="531" r:id="rId8"/>
    <p:sldId id="533" r:id="rId9"/>
    <p:sldId id="534" r:id="rId10"/>
    <p:sldId id="275" r:id="rId11"/>
    <p:sldId id="429" r:id="rId12"/>
    <p:sldId id="475" r:id="rId13"/>
    <p:sldId id="305" r:id="rId14"/>
    <p:sldId id="509" r:id="rId15"/>
    <p:sldId id="417" r:id="rId16"/>
    <p:sldId id="535" r:id="rId17"/>
    <p:sldId id="328" r:id="rId18"/>
    <p:sldId id="336" r:id="rId19"/>
    <p:sldId id="362" r:id="rId20"/>
    <p:sldId id="420" r:id="rId21"/>
    <p:sldId id="421" r:id="rId22"/>
    <p:sldId id="423" r:id="rId23"/>
    <p:sldId id="537" r:id="rId24"/>
    <p:sldId id="487" r:id="rId25"/>
    <p:sldId id="482" r:id="rId26"/>
    <p:sldId id="485" r:id="rId27"/>
    <p:sldId id="516" r:id="rId28"/>
    <p:sldId id="538" r:id="rId29"/>
    <p:sldId id="332" r:id="rId30"/>
    <p:sldId id="436" r:id="rId31"/>
    <p:sldId id="349" r:id="rId32"/>
    <p:sldId id="278" r:id="rId33"/>
    <p:sldId id="446" r:id="rId34"/>
    <p:sldId id="501" r:id="rId35"/>
    <p:sldId id="539" r:id="rId36"/>
    <p:sldId id="540" r:id="rId37"/>
    <p:sldId id="371" r:id="rId38"/>
    <p:sldId id="372" r:id="rId39"/>
    <p:sldId id="373" r:id="rId40"/>
    <p:sldId id="374" r:id="rId41"/>
    <p:sldId id="541" r:id="rId42"/>
    <p:sldId id="542" r:id="rId43"/>
    <p:sldId id="544" r:id="rId44"/>
    <p:sldId id="545" r:id="rId45"/>
    <p:sldId id="546" r:id="rId46"/>
    <p:sldId id="547" r:id="rId47"/>
    <p:sldId id="548" r:id="rId48"/>
    <p:sldId id="549" r:id="rId49"/>
    <p:sldId id="527" r:id="rId50"/>
    <p:sldId id="493" r:id="rId51"/>
    <p:sldId id="442" r:id="rId52"/>
    <p:sldId id="503" r:id="rId53"/>
    <p:sldId id="404" r:id="rId54"/>
    <p:sldId id="405" r:id="rId55"/>
    <p:sldId id="406" r:id="rId56"/>
    <p:sldId id="407" r:id="rId57"/>
    <p:sldId id="506" r:id="rId58"/>
    <p:sldId id="410" r:id="rId59"/>
    <p:sldId id="519" r:id="rId60"/>
    <p:sldId id="520" r:id="rId61"/>
    <p:sldId id="521" r:id="rId62"/>
    <p:sldId id="522" r:id="rId63"/>
    <p:sldId id="523" r:id="rId64"/>
    <p:sldId id="524" r:id="rId65"/>
    <p:sldId id="525" r:id="rId66"/>
    <p:sldId id="413" r:id="rId6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EB3"/>
    <a:srgbClr val="FF6699"/>
    <a:srgbClr val="B70FBB"/>
    <a:srgbClr val="FB3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6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-24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hojman:Dropbox:columnas:top%20incomes%2005-201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te%20Contreras\AppData\Local\Microsoft\Windows\Temporary%20Internet%20Files\Low\Content.IE5\LR6H5BCY\Dante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S" sz="2000" dirty="0"/>
              <a:t>Participación de ingresos del top</a:t>
            </a:r>
            <a:r>
              <a:rPr lang="es-ES" sz="2000" baseline="0" dirty="0"/>
              <a:t> 1% de la distribución, circa 2010</a:t>
            </a:r>
            <a:endParaRPr lang="es-ES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317530814533401E-2"/>
          <c:y val="7.4077652117565507E-2"/>
          <c:w val="0.91181904815092796"/>
          <c:h val="0.79215953793821403"/>
        </c:manualLayout>
      </c:layout>
      <c:barChart>
        <c:barDir val="col"/>
        <c:grouping val="clustered"/>
        <c:varyColors val="0"/>
        <c:ser>
          <c:idx val="1"/>
          <c:order val="0"/>
          <c:tx>
            <c:v>% ingreso del 1%</c:v>
          </c:tx>
          <c:invertIfNegative val="0"/>
          <c:cat>
            <c:strRef>
              <c:f>'Series-layout A dh'!$A$3:$A$20</c:f>
              <c:strCache>
                <c:ptCount val="18"/>
                <c:pt idx="0">
                  <c:v>Denmark</c:v>
                </c:pt>
                <c:pt idx="1">
                  <c:v>Netherlands</c:v>
                </c:pt>
                <c:pt idx="2">
                  <c:v>Sweden</c:v>
                </c:pt>
                <c:pt idx="3">
                  <c:v>Mauritius</c:v>
                </c:pt>
                <c:pt idx="4">
                  <c:v>New Zealand</c:v>
                </c:pt>
                <c:pt idx="5">
                  <c:v>Norway</c:v>
                </c:pt>
                <c:pt idx="6">
                  <c:v>Spain</c:v>
                </c:pt>
                <c:pt idx="7">
                  <c:v>Australia</c:v>
                </c:pt>
                <c:pt idx="8">
                  <c:v>Malaysia</c:v>
                </c:pt>
                <c:pt idx="9">
                  <c:v>Japan</c:v>
                </c:pt>
                <c:pt idx="10">
                  <c:v>Canada</c:v>
                </c:pt>
                <c:pt idx="11">
                  <c:v>United Kingdom</c:v>
                </c:pt>
                <c:pt idx="12">
                  <c:v>Singapore</c:v>
                </c:pt>
                <c:pt idx="13">
                  <c:v>Uruguay</c:v>
                </c:pt>
                <c:pt idx="14">
                  <c:v>South Africa</c:v>
                </c:pt>
                <c:pt idx="15">
                  <c:v>Colombia</c:v>
                </c:pt>
                <c:pt idx="16">
                  <c:v>United States</c:v>
                </c:pt>
                <c:pt idx="17">
                  <c:v>Chile</c:v>
                </c:pt>
              </c:strCache>
            </c:strRef>
          </c:cat>
          <c:val>
            <c:numRef>
              <c:f>'Series-layout A dh'!$C$3:$C$20</c:f>
              <c:numCache>
                <c:formatCode>General</c:formatCode>
                <c:ptCount val="18"/>
                <c:pt idx="0">
                  <c:v>6.41</c:v>
                </c:pt>
                <c:pt idx="1">
                  <c:v>6.45</c:v>
                </c:pt>
                <c:pt idx="2">
                  <c:v>6.91</c:v>
                </c:pt>
                <c:pt idx="3">
                  <c:v>7.03</c:v>
                </c:pt>
                <c:pt idx="4">
                  <c:v>7.4</c:v>
                </c:pt>
                <c:pt idx="5">
                  <c:v>7.74</c:v>
                </c:pt>
                <c:pt idx="6">
                  <c:v>8.2399999999999984</c:v>
                </c:pt>
                <c:pt idx="7">
                  <c:v>9.17</c:v>
                </c:pt>
                <c:pt idx="8">
                  <c:v>9.33</c:v>
                </c:pt>
                <c:pt idx="9">
                  <c:v>9.51</c:v>
                </c:pt>
                <c:pt idx="10">
                  <c:v>12.22</c:v>
                </c:pt>
                <c:pt idx="11">
                  <c:v>12.55</c:v>
                </c:pt>
                <c:pt idx="12">
                  <c:v>13.39</c:v>
                </c:pt>
                <c:pt idx="13">
                  <c:v>14.3</c:v>
                </c:pt>
                <c:pt idx="14">
                  <c:v>16.77</c:v>
                </c:pt>
                <c:pt idx="15">
                  <c:v>20.45</c:v>
                </c:pt>
                <c:pt idx="16">
                  <c:v>21.95</c:v>
                </c:pt>
                <c:pt idx="17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D-0D43-B782-78A5F5784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523656"/>
        <c:axId val="1803526584"/>
      </c:barChart>
      <c:catAx>
        <c:axId val="1803523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03526584"/>
        <c:crosses val="autoZero"/>
        <c:auto val="1"/>
        <c:lblAlgn val="ctr"/>
        <c:lblOffset val="100"/>
        <c:noMultiLvlLbl val="0"/>
      </c:catAx>
      <c:valAx>
        <c:axId val="1803526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03523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TVIP &amp; NSE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'Gráfico II'!$C$3</c:f>
              <c:strCache>
                <c:ptCount val="1"/>
                <c:pt idx="0">
                  <c:v>Quintil I-II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'Gráfico II'!$B$4:$B$6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'Gráfico II'!$C$4:$C$6</c:f>
              <c:numCache>
                <c:formatCode>General</c:formatCode>
                <c:ptCount val="3"/>
                <c:pt idx="0">
                  <c:v>101.8434</c:v>
                </c:pt>
                <c:pt idx="1">
                  <c:v>101.5622</c:v>
                </c:pt>
                <c:pt idx="2">
                  <c:v>101.4515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66-0040-9A18-63D1773908A6}"/>
            </c:ext>
          </c:extLst>
        </c:ser>
        <c:ser>
          <c:idx val="1"/>
          <c:order val="1"/>
          <c:tx>
            <c:strRef>
              <c:f>'Gráfico II'!$D$3</c:f>
              <c:strCache>
                <c:ptCount val="1"/>
                <c:pt idx="0">
                  <c:v>Quintil IV-V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'Gráfico II'!$B$4:$B$6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'Gráfico II'!$D$4:$D$6</c:f>
              <c:numCache>
                <c:formatCode>General</c:formatCode>
                <c:ptCount val="3"/>
                <c:pt idx="0">
                  <c:v>105.9846000000002</c:v>
                </c:pt>
                <c:pt idx="1">
                  <c:v>107.9336000000002</c:v>
                </c:pt>
                <c:pt idx="2">
                  <c:v>111.79819999999999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66-0040-9A18-63D177390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8656664"/>
        <c:axId val="2138690392"/>
      </c:lineChart>
      <c:catAx>
        <c:axId val="2138656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Edad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38690392"/>
        <c:crosses val="autoZero"/>
        <c:auto val="1"/>
        <c:lblAlgn val="ctr"/>
        <c:lblOffset val="100"/>
        <c:noMultiLvlLbl val="0"/>
      </c:catAx>
      <c:valAx>
        <c:axId val="213869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Puntae promedio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3865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209887977084"/>
          <c:y val="5.1400554097404502E-2"/>
          <c:w val="0.82848246526327995"/>
          <c:h val="0.76388596779000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1996 (IALS)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Sheet1!$D$4:$D$8</c:f>
              <c:strCache>
                <c:ptCount val="5"/>
                <c:pt idx="0">
                  <c:v>15 - 25</c:v>
                </c:pt>
                <c:pt idx="1">
                  <c:v>25 - 35</c:v>
                </c:pt>
                <c:pt idx="2">
                  <c:v>35 - 45</c:v>
                </c:pt>
                <c:pt idx="3">
                  <c:v>45 - 55</c:v>
                </c:pt>
                <c:pt idx="4">
                  <c:v>55 - 65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235.98169239999999</c:v>
                </c:pt>
                <c:pt idx="1">
                  <c:v>223.87001219999999</c:v>
                </c:pt>
                <c:pt idx="2">
                  <c:v>213.56238160000001</c:v>
                </c:pt>
                <c:pt idx="3">
                  <c:v>202.49884460000001</c:v>
                </c:pt>
                <c:pt idx="4">
                  <c:v>187.692802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1-4D67-8D08-4001B1BA9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727656"/>
        <c:axId val="-2116832760"/>
      </c:barChart>
      <c:lineChart>
        <c:grouping val="standard"/>
        <c:varyColors val="0"/>
        <c:ser>
          <c:idx val="1"/>
          <c:order val="1"/>
          <c:tx>
            <c:strRef>
              <c:f>Sheet1!$J$2</c:f>
              <c:strCache>
                <c:ptCount val="1"/>
                <c:pt idx="0">
                  <c:v>2015 (PIAAC)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Sheet1!$D$4:$D$8</c:f>
              <c:strCache>
                <c:ptCount val="5"/>
                <c:pt idx="0">
                  <c:v>15 - 25</c:v>
                </c:pt>
                <c:pt idx="1">
                  <c:v>25 - 35</c:v>
                </c:pt>
                <c:pt idx="2">
                  <c:v>35 - 45</c:v>
                </c:pt>
                <c:pt idx="3">
                  <c:v>45 - 55</c:v>
                </c:pt>
                <c:pt idx="4">
                  <c:v>55 - 65</c:v>
                </c:pt>
              </c:strCache>
            </c:strRef>
          </c:cat>
          <c:val>
            <c:numRef>
              <c:f>Sheet1!$K$4:$K$8</c:f>
              <c:numCache>
                <c:formatCode>General</c:formatCode>
                <c:ptCount val="5"/>
                <c:pt idx="0">
                  <c:v>237.0270932</c:v>
                </c:pt>
                <c:pt idx="1">
                  <c:v>235.29227760000001</c:v>
                </c:pt>
                <c:pt idx="2">
                  <c:v>220.38595079999999</c:v>
                </c:pt>
                <c:pt idx="3">
                  <c:v>206.2168978</c:v>
                </c:pt>
                <c:pt idx="4">
                  <c:v>193.91989430000001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21-4D67-8D08-4001B1BA9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727656"/>
        <c:axId val="-2116832760"/>
      </c:lineChart>
      <c:catAx>
        <c:axId val="2137727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 Narrow" panose="020B0606020202030204" pitchFamily="34" charset="0"/>
                  </a:defRPr>
                </a:pPr>
                <a:r>
                  <a:rPr lang="en-GB" sz="1400" b="0" dirty="0" err="1">
                    <a:latin typeface="Arial Narrow" panose="020B0606020202030204" pitchFamily="34" charset="0"/>
                  </a:rPr>
                  <a:t>Edad</a:t>
                </a:r>
                <a:endParaRPr lang="en-GB" sz="1400" b="0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46888485704236199"/>
              <c:y val="0.9134110875345410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s-CL"/>
          </a:p>
        </c:txPr>
        <c:crossAx val="-2116832760"/>
        <c:crosses val="autoZero"/>
        <c:auto val="1"/>
        <c:lblAlgn val="ctr"/>
        <c:lblOffset val="100"/>
        <c:noMultiLvlLbl val="0"/>
      </c:catAx>
      <c:valAx>
        <c:axId val="-2116832760"/>
        <c:scaling>
          <c:orientation val="minMax"/>
          <c:max val="250"/>
          <c:min val="1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Arial Narrow" panose="020B0606020202030204" pitchFamily="34" charset="0"/>
                  </a:defRPr>
                </a:pPr>
                <a:r>
                  <a:rPr lang="en-GB" sz="1400" b="0" dirty="0" err="1">
                    <a:latin typeface="Arial Narrow" panose="020B0606020202030204" pitchFamily="34" charset="0"/>
                  </a:rPr>
                  <a:t>Puntaje</a:t>
                </a:r>
                <a:r>
                  <a:rPr lang="en-GB" sz="1400" b="0" baseline="0" dirty="0">
                    <a:latin typeface="Arial Narrow" panose="020B0606020202030204" pitchFamily="34" charset="0"/>
                  </a:rPr>
                  <a:t> </a:t>
                </a:r>
                <a:r>
                  <a:rPr lang="en-GB" sz="1400" b="0" baseline="0" dirty="0" err="1">
                    <a:latin typeface="Arial Narrow" panose="020B0606020202030204" pitchFamily="34" charset="0"/>
                  </a:rPr>
                  <a:t>en</a:t>
                </a:r>
                <a:r>
                  <a:rPr lang="en-GB" sz="1400" b="0" baseline="0" dirty="0">
                    <a:latin typeface="Arial Narrow" panose="020B0606020202030204" pitchFamily="34" charset="0"/>
                  </a:rPr>
                  <a:t> </a:t>
                </a:r>
                <a:r>
                  <a:rPr lang="en-GB" sz="1400" b="0" baseline="0" dirty="0" err="1">
                    <a:latin typeface="Arial Narrow" panose="020B0606020202030204" pitchFamily="34" charset="0"/>
                  </a:rPr>
                  <a:t>lectura</a:t>
                </a:r>
                <a:endParaRPr lang="en-GB" sz="1400" b="0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0208483578660198E-3"/>
              <c:y val="0.315259074527781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s-CL"/>
          </a:p>
        </c:txPr>
        <c:crossAx val="2137727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851752449308599"/>
          <c:y val="5.5171697287839001E-2"/>
          <c:w val="0.547364713808838"/>
          <c:h val="9.3360309128025704E-2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1852091944423"/>
          <c:y val="5.1400554097404502E-2"/>
          <c:w val="0.77558297459697501"/>
          <c:h val="0.784560764582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1996 (IALS)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Sheet1!$D$11:$D$15</c:f>
              <c:strCache>
                <c:ptCount val="5"/>
                <c:pt idx="0">
                  <c:v>1981 - 1971</c:v>
                </c:pt>
                <c:pt idx="1">
                  <c:v>1971 - 1961</c:v>
                </c:pt>
                <c:pt idx="2">
                  <c:v>1961 - 1951</c:v>
                </c:pt>
                <c:pt idx="3">
                  <c:v>1951 - 1941</c:v>
                </c:pt>
                <c:pt idx="4">
                  <c:v>1941 - 1931</c:v>
                </c:pt>
              </c:strCache>
            </c:strRef>
          </c:cat>
          <c:val>
            <c:numRef>
              <c:f>Sheet1!$F$11:$F$15</c:f>
              <c:numCache>
                <c:formatCode>General</c:formatCode>
                <c:ptCount val="5"/>
                <c:pt idx="0">
                  <c:v>235.98169239999999</c:v>
                </c:pt>
                <c:pt idx="1">
                  <c:v>223.87001219999999</c:v>
                </c:pt>
                <c:pt idx="2">
                  <c:v>213.56238160000001</c:v>
                </c:pt>
                <c:pt idx="3">
                  <c:v>202.49884460000001</c:v>
                </c:pt>
                <c:pt idx="4">
                  <c:v>187.692802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2-4337-8EE4-2533DD40B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723112"/>
        <c:axId val="2136953640"/>
      </c:barChart>
      <c:lineChart>
        <c:grouping val="standard"/>
        <c:varyColors val="0"/>
        <c:ser>
          <c:idx val="1"/>
          <c:order val="1"/>
          <c:tx>
            <c:strRef>
              <c:f>Sheet1!$J$2</c:f>
              <c:strCache>
                <c:ptCount val="1"/>
                <c:pt idx="0">
                  <c:v>2014 (PIAAC)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Sheet1!$D$11:$D$15</c:f>
              <c:strCache>
                <c:ptCount val="5"/>
                <c:pt idx="0">
                  <c:v>1981 - 1971</c:v>
                </c:pt>
                <c:pt idx="1">
                  <c:v>1971 - 1961</c:v>
                </c:pt>
                <c:pt idx="2">
                  <c:v>1961 - 1951</c:v>
                </c:pt>
                <c:pt idx="3">
                  <c:v>1951 - 1941</c:v>
                </c:pt>
                <c:pt idx="4">
                  <c:v>1941 - 1931</c:v>
                </c:pt>
              </c:strCache>
            </c:strRef>
          </c:cat>
          <c:val>
            <c:numRef>
              <c:f>Sheet1!$K$11:$K$15</c:f>
              <c:numCache>
                <c:formatCode>General</c:formatCode>
                <c:ptCount val="5"/>
                <c:pt idx="0">
                  <c:v>236.1291578</c:v>
                </c:pt>
                <c:pt idx="1">
                  <c:v>222.6362618</c:v>
                </c:pt>
                <c:pt idx="2">
                  <c:v>207.96609989999999</c:v>
                </c:pt>
                <c:pt idx="3">
                  <c:v>196.44392999999999</c:v>
                </c:pt>
                <c:pt idx="4">
                  <c:v>197.7166125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32-4337-8EE4-2533DD40B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723112"/>
        <c:axId val="2136953640"/>
      </c:lineChart>
      <c:catAx>
        <c:axId val="-2146723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 Narrow" panose="020B0606020202030204" pitchFamily="34" charset="0"/>
                  </a:defRPr>
                </a:pPr>
                <a:r>
                  <a:rPr lang="en-GB" sz="1400" b="0" dirty="0" err="1">
                    <a:latin typeface="Arial Narrow" panose="020B0606020202030204" pitchFamily="34" charset="0"/>
                  </a:rPr>
                  <a:t>Año</a:t>
                </a:r>
                <a:r>
                  <a:rPr lang="en-GB" sz="1400" b="0" dirty="0">
                    <a:latin typeface="Arial Narrow" panose="020B0606020202030204" pitchFamily="34" charset="0"/>
                  </a:rPr>
                  <a:t> de </a:t>
                </a:r>
                <a:r>
                  <a:rPr lang="en-GB" sz="1400" b="0" dirty="0" err="1">
                    <a:latin typeface="Arial Narrow" panose="020B0606020202030204" pitchFamily="34" charset="0"/>
                  </a:rPr>
                  <a:t>nacimiento</a:t>
                </a:r>
                <a:r>
                  <a:rPr lang="en-GB" sz="1400" b="0" dirty="0">
                    <a:latin typeface="Arial Narrow" panose="020B0606020202030204" pitchFamily="34" charset="0"/>
                  </a:rPr>
                  <a:t> (</a:t>
                </a:r>
                <a:r>
                  <a:rPr lang="en-GB" sz="1400" b="0" dirty="0" err="1">
                    <a:latin typeface="Arial Narrow" panose="020B0606020202030204" pitchFamily="34" charset="0"/>
                  </a:rPr>
                  <a:t>cohorte</a:t>
                </a:r>
                <a:r>
                  <a:rPr lang="en-GB" sz="1400" b="0" dirty="0">
                    <a:latin typeface="Arial Narrow" panose="020B0606020202030204" pitchFamily="34" charset="0"/>
                  </a:rPr>
                  <a:t>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s-CL"/>
          </a:p>
        </c:txPr>
        <c:crossAx val="2136953640"/>
        <c:crosses val="autoZero"/>
        <c:auto val="1"/>
        <c:lblAlgn val="ctr"/>
        <c:lblOffset val="100"/>
        <c:noMultiLvlLbl val="0"/>
      </c:catAx>
      <c:valAx>
        <c:axId val="2136953640"/>
        <c:scaling>
          <c:orientation val="minMax"/>
          <c:max val="250"/>
          <c:min val="1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Arial Narrow" panose="020B0606020202030204" pitchFamily="34" charset="0"/>
                  </a:defRPr>
                </a:pPr>
                <a:r>
                  <a:rPr lang="en-GB" sz="1400" b="0" dirty="0" err="1">
                    <a:latin typeface="Arial Narrow" panose="020B0606020202030204" pitchFamily="34" charset="0"/>
                  </a:rPr>
                  <a:t>Puntaje</a:t>
                </a:r>
                <a:r>
                  <a:rPr lang="en-GB" sz="1400" b="0" dirty="0">
                    <a:latin typeface="Arial Narrow" panose="020B0606020202030204" pitchFamily="34" charset="0"/>
                  </a:rPr>
                  <a:t> </a:t>
                </a:r>
                <a:r>
                  <a:rPr lang="en-GB" sz="1400" b="0" dirty="0" err="1">
                    <a:latin typeface="Arial Narrow" panose="020B0606020202030204" pitchFamily="34" charset="0"/>
                  </a:rPr>
                  <a:t>en</a:t>
                </a:r>
                <a:r>
                  <a:rPr lang="en-GB" sz="1400" b="0" dirty="0">
                    <a:latin typeface="Arial Narrow" panose="020B0606020202030204" pitchFamily="34" charset="0"/>
                  </a:rPr>
                  <a:t> </a:t>
                </a:r>
                <a:r>
                  <a:rPr lang="en-GB" sz="1400" b="0" dirty="0" err="1">
                    <a:latin typeface="Arial Narrow" panose="020B0606020202030204" pitchFamily="34" charset="0"/>
                  </a:rPr>
                  <a:t>lectura</a:t>
                </a:r>
                <a:endParaRPr lang="en-GB" sz="1400" b="0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9898101705975599E-2"/>
              <c:y val="0.29041900240839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s-CL"/>
          </a:p>
        </c:txPr>
        <c:crossAx val="-2146723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670523787955201"/>
          <c:y val="5.5171697287839001E-2"/>
          <c:w val="0.599177281584098"/>
          <c:h val="9.3360309128025704E-2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ABA0-4BDB-449A-BB50-8624398A54A8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B6D76-34AE-4B81-B9AA-CE00CE5531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96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CEC1B-16F0-4213-A07D-310D22472823}" type="slidenum">
              <a:rPr lang="es-ES"/>
              <a:pPr/>
              <a:t>5</a:t>
            </a:fld>
            <a:endParaRPr lang="es-E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50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buAutoNum type="arabicPeriod"/>
            </a:pPr>
            <a:r>
              <a:rPr lang="en-GB" dirty="0" err="1"/>
              <a:t>Efecto</a:t>
            </a:r>
            <a:r>
              <a:rPr lang="en-GB" dirty="0"/>
              <a:t> </a:t>
            </a:r>
            <a:r>
              <a:rPr lang="en-GB" dirty="0" err="1"/>
              <a:t>cohorte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El</a:t>
            </a:r>
            <a:r>
              <a:rPr lang="en-GB" baseline="0" dirty="0"/>
              <a:t> </a:t>
            </a:r>
            <a:r>
              <a:rPr lang="en-GB" baseline="0" dirty="0" err="1"/>
              <a:t>efecto</a:t>
            </a:r>
            <a:r>
              <a:rPr lang="en-GB" baseline="0" dirty="0"/>
              <a:t> </a:t>
            </a:r>
            <a:r>
              <a:rPr lang="en-GB" baseline="0" dirty="0" err="1"/>
              <a:t>cohorte</a:t>
            </a:r>
            <a:r>
              <a:rPr lang="en-GB" baseline="0" dirty="0"/>
              <a:t> </a:t>
            </a:r>
            <a:r>
              <a:rPr lang="en-GB" baseline="0" dirty="0" err="1"/>
              <a:t>nos</a:t>
            </a:r>
            <a:r>
              <a:rPr lang="en-GB" baseline="0" dirty="0"/>
              <a:t> dice </a:t>
            </a:r>
            <a:r>
              <a:rPr lang="en-GB" baseline="0" dirty="0" err="1"/>
              <a:t>que</a:t>
            </a:r>
            <a:r>
              <a:rPr lang="en-GB" baseline="0" dirty="0"/>
              <a:t> los </a:t>
            </a:r>
            <a:r>
              <a:rPr lang="en-GB" baseline="0" dirty="0" err="1"/>
              <a:t>jóvenes</a:t>
            </a:r>
            <a:r>
              <a:rPr lang="en-GB" baseline="0" dirty="0"/>
              <a:t> hoy </a:t>
            </a:r>
            <a:r>
              <a:rPr lang="en-GB" baseline="0" dirty="0" err="1"/>
              <a:t>tienen</a:t>
            </a:r>
            <a:r>
              <a:rPr lang="en-GB" baseline="0" dirty="0"/>
              <a:t> </a:t>
            </a:r>
            <a:r>
              <a:rPr lang="en-GB" baseline="0" dirty="0" err="1"/>
              <a:t>más</a:t>
            </a:r>
            <a:r>
              <a:rPr lang="en-GB" baseline="0" dirty="0"/>
              <a:t> </a:t>
            </a:r>
            <a:r>
              <a:rPr lang="en-GB" baseline="0" dirty="0" err="1"/>
              <a:t>competencias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los </a:t>
            </a:r>
            <a:r>
              <a:rPr lang="en-GB" baseline="0" dirty="0" err="1"/>
              <a:t>jóvenes</a:t>
            </a:r>
            <a:r>
              <a:rPr lang="en-GB" baseline="0" dirty="0"/>
              <a:t> de </a:t>
            </a:r>
            <a:r>
              <a:rPr lang="en-GB" baseline="0" dirty="0" err="1"/>
              <a:t>ayer</a:t>
            </a:r>
            <a:r>
              <a:rPr lang="en-GB" baseline="0" dirty="0"/>
              <a:t>. Al </a:t>
            </a:r>
            <a:r>
              <a:rPr lang="en-GB" baseline="0" dirty="0" err="1"/>
              <a:t>comparar</a:t>
            </a:r>
            <a:r>
              <a:rPr lang="en-GB" baseline="0" dirty="0"/>
              <a:t> los </a:t>
            </a:r>
            <a:r>
              <a:rPr lang="en-GB" baseline="0" dirty="0" err="1"/>
              <a:t>resultados</a:t>
            </a:r>
            <a:r>
              <a:rPr lang="en-GB" baseline="0" dirty="0"/>
              <a:t> de PIAAC e IALS </a:t>
            </a:r>
            <a:r>
              <a:rPr lang="en-GB" baseline="0" dirty="0" err="1"/>
              <a:t>vemos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esto</a:t>
            </a:r>
            <a:r>
              <a:rPr lang="en-GB" baseline="0" dirty="0"/>
              <a:t> </a:t>
            </a:r>
            <a:r>
              <a:rPr lang="en-GB" baseline="0" dirty="0" err="1"/>
              <a:t>sí</a:t>
            </a:r>
            <a:r>
              <a:rPr lang="en-GB" baseline="0" dirty="0"/>
              <a:t> </a:t>
            </a:r>
            <a:r>
              <a:rPr lang="en-GB" baseline="0" dirty="0" err="1"/>
              <a:t>es</a:t>
            </a:r>
            <a:r>
              <a:rPr lang="en-GB" baseline="0" dirty="0"/>
              <a:t> el </a:t>
            </a:r>
            <a:r>
              <a:rPr lang="en-GB" baseline="0" dirty="0" err="1"/>
              <a:t>caso</a:t>
            </a:r>
            <a:r>
              <a:rPr lang="en-GB" baseline="0" dirty="0"/>
              <a:t>. Los </a:t>
            </a:r>
            <a:r>
              <a:rPr lang="en-GB" baseline="0" dirty="0" err="1"/>
              <a:t>adultos</a:t>
            </a:r>
            <a:r>
              <a:rPr lang="en-GB" baseline="0" dirty="0"/>
              <a:t> de 25-35 de hoy son </a:t>
            </a:r>
            <a:r>
              <a:rPr lang="en-GB" baseline="0" dirty="0" err="1"/>
              <a:t>más</a:t>
            </a:r>
            <a:r>
              <a:rPr lang="en-GB" baseline="0" dirty="0"/>
              <a:t> </a:t>
            </a:r>
            <a:r>
              <a:rPr lang="en-GB" baseline="0" dirty="0" err="1"/>
              <a:t>competentes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los del 1996. Lo </a:t>
            </a:r>
            <a:r>
              <a:rPr lang="en-GB" baseline="0" dirty="0" err="1"/>
              <a:t>mismo</a:t>
            </a:r>
            <a:r>
              <a:rPr lang="en-GB" baseline="0" dirty="0"/>
              <a:t> para los </a:t>
            </a:r>
            <a:r>
              <a:rPr lang="en-GB" baseline="0" dirty="0" err="1"/>
              <a:t>adultos</a:t>
            </a:r>
            <a:r>
              <a:rPr lang="en-GB" baseline="0" dirty="0"/>
              <a:t> de 35-45 y 55-65, </a:t>
            </a:r>
            <a:r>
              <a:rPr lang="en-GB" baseline="0" dirty="0" err="1"/>
              <a:t>pero</a:t>
            </a:r>
            <a:r>
              <a:rPr lang="en-GB" baseline="0" dirty="0"/>
              <a:t> no </a:t>
            </a:r>
            <a:r>
              <a:rPr lang="en-GB" baseline="0" dirty="0" err="1"/>
              <a:t>así</a:t>
            </a:r>
            <a:r>
              <a:rPr lang="en-GB" baseline="0" dirty="0"/>
              <a:t> para los de 15-25.</a:t>
            </a:r>
            <a:endParaRPr lang="en-GB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Los 25-35 de hoy </a:t>
            </a:r>
            <a:r>
              <a:rPr lang="en-GB" baseline="0" dirty="0" err="1"/>
              <a:t>tienen</a:t>
            </a:r>
            <a:r>
              <a:rPr lang="en-GB" baseline="0" dirty="0"/>
              <a:t> 12 </a:t>
            </a:r>
            <a:r>
              <a:rPr lang="en-GB" baseline="0" dirty="0" err="1"/>
              <a:t>puntos</a:t>
            </a:r>
            <a:r>
              <a:rPr lang="en-GB" baseline="0" dirty="0"/>
              <a:t> </a:t>
            </a:r>
            <a:r>
              <a:rPr lang="en-GB" baseline="0" dirty="0" err="1"/>
              <a:t>más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los 25-35 de los </a:t>
            </a:r>
            <a:r>
              <a:rPr lang="en-GB" baseline="0" dirty="0" err="1"/>
              <a:t>años</a:t>
            </a:r>
            <a:r>
              <a:rPr lang="en-GB" baseline="0" dirty="0"/>
              <a:t> 90: </a:t>
            </a:r>
            <a:r>
              <a:rPr lang="en-GB" baseline="0" dirty="0" err="1"/>
              <a:t>efecto</a:t>
            </a:r>
            <a:r>
              <a:rPr lang="en-GB" baseline="0" dirty="0"/>
              <a:t> </a:t>
            </a:r>
            <a:r>
              <a:rPr lang="en-GB" baseline="0" dirty="0" err="1"/>
              <a:t>cohorte</a:t>
            </a:r>
            <a:endParaRPr lang="en-GB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Los 25-35 de hoy: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Nacidos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1985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Entran</a:t>
            </a:r>
            <a:r>
              <a:rPr lang="en-GB" baseline="0" dirty="0"/>
              <a:t> a </a:t>
            </a:r>
            <a:r>
              <a:rPr lang="en-GB" baseline="0" dirty="0" err="1"/>
              <a:t>educación</a:t>
            </a:r>
            <a:r>
              <a:rPr lang="en-GB" baseline="0" dirty="0"/>
              <a:t> </a:t>
            </a:r>
            <a:r>
              <a:rPr lang="en-GB" baseline="0" dirty="0" err="1"/>
              <a:t>básica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1991 (</a:t>
            </a:r>
            <a:r>
              <a:rPr lang="en-GB" baseline="0" dirty="0" err="1"/>
              <a:t>mejor</a:t>
            </a:r>
            <a:r>
              <a:rPr lang="en-GB" baseline="0" dirty="0"/>
              <a:t> </a:t>
            </a:r>
            <a:r>
              <a:rPr lang="en-GB" baseline="0" dirty="0" err="1"/>
              <a:t>educación</a:t>
            </a:r>
            <a:r>
              <a:rPr lang="en-GB" baseline="0" dirty="0"/>
              <a:t> </a:t>
            </a:r>
            <a:r>
              <a:rPr lang="en-GB" baseline="0" dirty="0" err="1"/>
              <a:t>básica</a:t>
            </a:r>
            <a:r>
              <a:rPr lang="en-GB" baseline="0" dirty="0"/>
              <a:t> y pre-escolar?)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Entran</a:t>
            </a:r>
            <a:r>
              <a:rPr lang="en-GB" baseline="0" dirty="0"/>
              <a:t> a la media </a:t>
            </a:r>
            <a:r>
              <a:rPr lang="en-GB" baseline="0" dirty="0" err="1"/>
              <a:t>en</a:t>
            </a:r>
            <a:r>
              <a:rPr lang="en-GB" baseline="0" dirty="0"/>
              <a:t> 1999 (</a:t>
            </a:r>
            <a:r>
              <a:rPr lang="en-GB" baseline="0" dirty="0" err="1"/>
              <a:t>mejor</a:t>
            </a:r>
            <a:r>
              <a:rPr lang="en-GB" baseline="0" dirty="0"/>
              <a:t> </a:t>
            </a:r>
            <a:r>
              <a:rPr lang="en-GB" baseline="0" dirty="0" err="1"/>
              <a:t>educación</a:t>
            </a:r>
            <a:r>
              <a:rPr lang="en-GB" baseline="0" dirty="0"/>
              <a:t> media?)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Entran</a:t>
            </a:r>
            <a:r>
              <a:rPr lang="en-GB" baseline="0" dirty="0"/>
              <a:t> a la </a:t>
            </a:r>
            <a:r>
              <a:rPr lang="en-GB" baseline="0" dirty="0" err="1"/>
              <a:t>universidad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2003 (</a:t>
            </a:r>
            <a:r>
              <a:rPr lang="en-GB" baseline="0" dirty="0" err="1"/>
              <a:t>mejor</a:t>
            </a:r>
            <a:r>
              <a:rPr lang="en-GB" baseline="0" dirty="0"/>
              <a:t> </a:t>
            </a:r>
            <a:r>
              <a:rPr lang="en-GB" baseline="0" dirty="0" err="1"/>
              <a:t>universidad</a:t>
            </a:r>
            <a:r>
              <a:rPr lang="en-GB" baseline="0" dirty="0"/>
              <a:t>?)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Entran</a:t>
            </a:r>
            <a:r>
              <a:rPr lang="en-GB" baseline="0" dirty="0"/>
              <a:t> </a:t>
            </a:r>
            <a:r>
              <a:rPr lang="en-GB" baseline="0" dirty="0" err="1"/>
              <a:t>más</a:t>
            </a:r>
            <a:r>
              <a:rPr lang="en-GB" baseline="0" dirty="0"/>
              <a:t> a la </a:t>
            </a:r>
            <a:r>
              <a:rPr lang="en-GB" baseline="0" dirty="0" err="1"/>
              <a:t>universidad</a:t>
            </a:r>
            <a:endParaRPr lang="en-GB" baseline="0" dirty="0"/>
          </a:p>
          <a:p>
            <a:endParaRPr lang="en-GB" dirty="0"/>
          </a:p>
          <a:p>
            <a:r>
              <a:rPr lang="en-GB" dirty="0"/>
              <a:t>2. </a:t>
            </a:r>
            <a:r>
              <a:rPr lang="en-GB" dirty="0" err="1"/>
              <a:t>Efecto</a:t>
            </a:r>
            <a:r>
              <a:rPr lang="en-GB" dirty="0"/>
              <a:t> </a:t>
            </a:r>
            <a:r>
              <a:rPr lang="en-GB" dirty="0" err="1"/>
              <a:t>edad</a:t>
            </a:r>
            <a:r>
              <a:rPr lang="en-GB" dirty="0"/>
              <a:t>: </a:t>
            </a:r>
          </a:p>
          <a:p>
            <a:r>
              <a:rPr lang="en-GB" dirty="0"/>
              <a:t>El</a:t>
            </a:r>
            <a:r>
              <a:rPr lang="en-GB" baseline="0" dirty="0"/>
              <a:t> </a:t>
            </a:r>
            <a:r>
              <a:rPr lang="en-GB" baseline="0" dirty="0" err="1"/>
              <a:t>efecto</a:t>
            </a:r>
            <a:r>
              <a:rPr lang="en-GB" baseline="0" dirty="0"/>
              <a:t> </a:t>
            </a:r>
            <a:r>
              <a:rPr lang="en-GB" baseline="0" dirty="0" err="1"/>
              <a:t>edad</a:t>
            </a:r>
            <a:r>
              <a:rPr lang="en-GB" baseline="0" dirty="0"/>
              <a:t> </a:t>
            </a:r>
            <a:r>
              <a:rPr lang="en-GB" baseline="0" dirty="0" err="1"/>
              <a:t>nos</a:t>
            </a:r>
            <a:r>
              <a:rPr lang="en-GB" baseline="0" dirty="0"/>
              <a:t> dice </a:t>
            </a:r>
            <a:r>
              <a:rPr lang="en-GB" baseline="0" dirty="0" err="1"/>
              <a:t>que</a:t>
            </a:r>
            <a:r>
              <a:rPr lang="en-GB" baseline="0" dirty="0"/>
              <a:t> los </a:t>
            </a:r>
            <a:r>
              <a:rPr lang="en-GB" baseline="0" dirty="0" err="1"/>
              <a:t>jóvenes</a:t>
            </a:r>
            <a:r>
              <a:rPr lang="en-GB" baseline="0" dirty="0"/>
              <a:t> de </a:t>
            </a:r>
            <a:r>
              <a:rPr lang="en-GB" baseline="0" dirty="0" err="1"/>
              <a:t>ayer</a:t>
            </a:r>
            <a:r>
              <a:rPr lang="en-GB" baseline="0" dirty="0"/>
              <a:t> </a:t>
            </a:r>
            <a:r>
              <a:rPr lang="en-GB" baseline="0" dirty="0" err="1"/>
              <a:t>tenían</a:t>
            </a:r>
            <a:r>
              <a:rPr lang="en-GB" baseline="0" dirty="0"/>
              <a:t> </a:t>
            </a:r>
            <a:r>
              <a:rPr lang="en-GB" baseline="0" dirty="0" err="1"/>
              <a:t>las</a:t>
            </a:r>
            <a:r>
              <a:rPr lang="en-GB" baseline="0" dirty="0"/>
              <a:t> </a:t>
            </a:r>
            <a:r>
              <a:rPr lang="en-GB" baseline="0" dirty="0" err="1"/>
              <a:t>mismas</a:t>
            </a:r>
            <a:r>
              <a:rPr lang="en-GB" baseline="0" dirty="0"/>
              <a:t> </a:t>
            </a:r>
            <a:r>
              <a:rPr lang="en-GB" baseline="0" dirty="0" err="1"/>
              <a:t>competencias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los </a:t>
            </a:r>
            <a:r>
              <a:rPr lang="en-GB" baseline="0" dirty="0" err="1"/>
              <a:t>jóvenes</a:t>
            </a:r>
            <a:r>
              <a:rPr lang="en-GB" baseline="0" dirty="0"/>
              <a:t> de hoy, </a:t>
            </a:r>
            <a:r>
              <a:rPr lang="en-GB" baseline="0" dirty="0" err="1"/>
              <a:t>pero</a:t>
            </a:r>
            <a:r>
              <a:rPr lang="en-GB" baseline="0" dirty="0"/>
              <a:t> </a:t>
            </a:r>
            <a:r>
              <a:rPr lang="en-GB" baseline="0" dirty="0" err="1"/>
              <a:t>como</a:t>
            </a:r>
            <a:r>
              <a:rPr lang="en-GB" baseline="0" dirty="0"/>
              <a:t> </a:t>
            </a:r>
            <a:r>
              <a:rPr lang="en-GB" baseline="0" dirty="0" err="1"/>
              <a:t>resultado</a:t>
            </a:r>
            <a:r>
              <a:rPr lang="en-GB" baseline="0" dirty="0"/>
              <a:t> del </a:t>
            </a:r>
            <a:r>
              <a:rPr lang="en-GB" baseline="0" dirty="0" err="1"/>
              <a:t>envejecimiento</a:t>
            </a:r>
            <a:r>
              <a:rPr lang="en-GB" baseline="0" dirty="0"/>
              <a:t>, </a:t>
            </a:r>
            <a:r>
              <a:rPr lang="en-GB" baseline="0" dirty="0" err="1"/>
              <a:t>pierden</a:t>
            </a:r>
            <a:r>
              <a:rPr lang="en-GB" baseline="0" dirty="0"/>
              <a:t> </a:t>
            </a:r>
            <a:r>
              <a:rPr lang="en-GB" baseline="0" dirty="0" err="1"/>
              <a:t>estas</a:t>
            </a:r>
            <a:r>
              <a:rPr lang="en-GB" baseline="0" dirty="0"/>
              <a:t> </a:t>
            </a:r>
            <a:r>
              <a:rPr lang="en-GB" baseline="0" dirty="0" err="1"/>
              <a:t>competencias</a:t>
            </a:r>
            <a:r>
              <a:rPr lang="en-GB" baseline="0" dirty="0"/>
              <a:t>. </a:t>
            </a:r>
            <a:r>
              <a:rPr lang="en-GB" baseline="0" dirty="0" err="1"/>
              <a:t>Puede</a:t>
            </a:r>
            <a:r>
              <a:rPr lang="en-GB" baseline="0" dirty="0"/>
              <a:t> </a:t>
            </a:r>
            <a:r>
              <a:rPr lang="en-GB" baseline="0" dirty="0" err="1"/>
              <a:t>ser</a:t>
            </a:r>
            <a:r>
              <a:rPr lang="en-GB" baseline="0" dirty="0"/>
              <a:t> el </a:t>
            </a:r>
            <a:r>
              <a:rPr lang="en-GB" baseline="0" dirty="0" err="1"/>
              <a:t>resultado</a:t>
            </a:r>
            <a:r>
              <a:rPr lang="en-GB" baseline="0" dirty="0"/>
              <a:t> de </a:t>
            </a:r>
            <a:r>
              <a:rPr lang="en-GB" baseline="0" dirty="0" err="1"/>
              <a:t>procesos</a:t>
            </a:r>
            <a:r>
              <a:rPr lang="en-GB" baseline="0" dirty="0"/>
              <a:t> </a:t>
            </a:r>
            <a:r>
              <a:rPr lang="en-GB" baseline="0" dirty="0" err="1"/>
              <a:t>biológicos</a:t>
            </a:r>
            <a:r>
              <a:rPr lang="en-GB" baseline="0" dirty="0"/>
              <a:t> o de </a:t>
            </a:r>
            <a:r>
              <a:rPr lang="en-GB" baseline="0" dirty="0" err="1"/>
              <a:t>las</a:t>
            </a:r>
            <a:r>
              <a:rPr lang="en-GB" baseline="0" dirty="0"/>
              <a:t> </a:t>
            </a:r>
            <a:r>
              <a:rPr lang="en-GB" baseline="0" dirty="0" err="1"/>
              <a:t>oportunidades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tienen</a:t>
            </a:r>
            <a:r>
              <a:rPr lang="en-GB" baseline="0" dirty="0"/>
              <a:t> </a:t>
            </a:r>
            <a:r>
              <a:rPr lang="en-GB" baseline="0" dirty="0" err="1"/>
              <a:t>las</a:t>
            </a:r>
            <a:r>
              <a:rPr lang="en-GB" baseline="0" dirty="0"/>
              <a:t> personas de </a:t>
            </a:r>
            <a:r>
              <a:rPr lang="en-GB" baseline="0" dirty="0" err="1"/>
              <a:t>usar</a:t>
            </a:r>
            <a:r>
              <a:rPr lang="en-GB" baseline="0" dirty="0"/>
              <a:t> y </a:t>
            </a:r>
            <a:r>
              <a:rPr lang="en-GB" baseline="0" dirty="0" err="1"/>
              <a:t>mantener</a:t>
            </a:r>
            <a:r>
              <a:rPr lang="en-GB" baseline="0" dirty="0"/>
              <a:t> sus </a:t>
            </a:r>
            <a:r>
              <a:rPr lang="en-GB" baseline="0" dirty="0" err="1"/>
              <a:t>competencias</a:t>
            </a:r>
            <a:r>
              <a:rPr lang="en-GB" baseline="0" dirty="0"/>
              <a:t>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En</a:t>
            </a:r>
            <a:r>
              <a:rPr lang="en-GB" dirty="0"/>
              <a:t> 18</a:t>
            </a:r>
            <a:r>
              <a:rPr lang="en-GB" baseline="0" dirty="0"/>
              <a:t> </a:t>
            </a:r>
            <a:r>
              <a:rPr lang="en-GB" baseline="0" dirty="0" err="1"/>
              <a:t>años</a:t>
            </a:r>
            <a:r>
              <a:rPr lang="en-GB" baseline="0" dirty="0"/>
              <a:t> los </a:t>
            </a:r>
            <a:r>
              <a:rPr lang="en-GB" baseline="0" dirty="0" err="1"/>
              <a:t>nacidos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los </a:t>
            </a:r>
            <a:r>
              <a:rPr lang="en-GB" baseline="0" dirty="0" err="1"/>
              <a:t>años</a:t>
            </a:r>
            <a:r>
              <a:rPr lang="en-GB" baseline="0" dirty="0"/>
              <a:t> 50 y 40 </a:t>
            </a:r>
            <a:r>
              <a:rPr lang="en-GB" baseline="0" dirty="0" err="1"/>
              <a:t>perdieron</a:t>
            </a:r>
            <a:r>
              <a:rPr lang="en-GB" baseline="0" dirty="0"/>
              <a:t> 6 </a:t>
            </a:r>
            <a:r>
              <a:rPr lang="en-GB" baseline="0" dirty="0" err="1"/>
              <a:t>puntos</a:t>
            </a:r>
            <a:r>
              <a:rPr lang="en-GB" baseline="0" dirty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Algo</a:t>
            </a:r>
            <a:r>
              <a:rPr lang="en-GB" baseline="0" dirty="0"/>
              <a:t> de </a:t>
            </a:r>
            <a:r>
              <a:rPr lang="en-GB" baseline="0" dirty="0" err="1"/>
              <a:t>efecto</a:t>
            </a:r>
            <a:r>
              <a:rPr lang="en-GB" baseline="0" dirty="0"/>
              <a:t> </a:t>
            </a:r>
            <a:r>
              <a:rPr lang="en-GB" baseline="0" dirty="0" err="1"/>
              <a:t>edad</a:t>
            </a:r>
            <a:r>
              <a:rPr lang="en-GB" baseline="0" dirty="0"/>
              <a:t> hay, </a:t>
            </a:r>
            <a:r>
              <a:rPr lang="en-GB" baseline="0" dirty="0" err="1"/>
              <a:t>pero</a:t>
            </a:r>
            <a:r>
              <a:rPr lang="en-GB" baseline="0" dirty="0"/>
              <a:t> no </a:t>
            </a:r>
            <a:r>
              <a:rPr lang="en-GB" baseline="0" dirty="0" err="1"/>
              <a:t>tanto</a:t>
            </a:r>
            <a:endParaRPr lang="en-GB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/>
              <a:t>3. ¿</a:t>
            </a:r>
            <a:r>
              <a:rPr lang="en-GB" baseline="0" dirty="0" err="1"/>
              <a:t>Cómo</a:t>
            </a:r>
            <a:r>
              <a:rPr lang="en-GB" baseline="0" dirty="0"/>
              <a:t> </a:t>
            </a:r>
            <a:r>
              <a:rPr lang="en-GB" baseline="0" dirty="0" err="1"/>
              <a:t>explicamos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hay un </a:t>
            </a:r>
            <a:r>
              <a:rPr lang="en-GB" baseline="0" dirty="0" err="1"/>
              <a:t>efecto</a:t>
            </a:r>
            <a:r>
              <a:rPr lang="en-GB" baseline="0" dirty="0"/>
              <a:t> </a:t>
            </a:r>
            <a:r>
              <a:rPr lang="en-GB" baseline="0" dirty="0" err="1"/>
              <a:t>positivo</a:t>
            </a:r>
            <a:r>
              <a:rPr lang="en-GB" baseline="0" dirty="0"/>
              <a:t> de </a:t>
            </a:r>
            <a:r>
              <a:rPr lang="en-GB" baseline="0" dirty="0" err="1"/>
              <a:t>cohorte</a:t>
            </a:r>
            <a:r>
              <a:rPr lang="en-GB" baseline="0" dirty="0"/>
              <a:t>, </a:t>
            </a:r>
            <a:r>
              <a:rPr lang="en-GB" baseline="0" dirty="0" err="1"/>
              <a:t>pero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el </a:t>
            </a:r>
            <a:r>
              <a:rPr lang="en-GB" baseline="0" dirty="0" err="1"/>
              <a:t>promedio</a:t>
            </a:r>
            <a:r>
              <a:rPr lang="en-GB" baseline="0" dirty="0"/>
              <a:t> entre PIAAC e IALS no </a:t>
            </a:r>
            <a:r>
              <a:rPr lang="en-GB" baseline="0" dirty="0" err="1"/>
              <a:t>haya</a:t>
            </a:r>
            <a:r>
              <a:rPr lang="en-GB" baseline="0" dirty="0"/>
              <a:t> </a:t>
            </a:r>
            <a:r>
              <a:rPr lang="en-GB" baseline="0" dirty="0" err="1"/>
              <a:t>cambiado</a:t>
            </a:r>
            <a:r>
              <a:rPr lang="en-GB" baseline="0" dirty="0"/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Cambio</a:t>
            </a:r>
            <a:r>
              <a:rPr lang="en-GB" baseline="0" dirty="0"/>
              <a:t> </a:t>
            </a:r>
            <a:r>
              <a:rPr lang="en-GB" baseline="0" dirty="0" err="1"/>
              <a:t>demográfico</a:t>
            </a:r>
            <a:r>
              <a:rPr lang="en-GB" baseline="0" dirty="0"/>
              <a:t> </a:t>
            </a:r>
            <a:r>
              <a:rPr lang="en-GB" baseline="0" dirty="0" err="1"/>
              <a:t>compensa</a:t>
            </a:r>
            <a:r>
              <a:rPr lang="en-GB" baseline="0" dirty="0"/>
              <a:t> el </a:t>
            </a:r>
            <a:r>
              <a:rPr lang="en-GB" baseline="0" dirty="0" err="1"/>
              <a:t>efecto</a:t>
            </a:r>
            <a:r>
              <a:rPr lang="en-GB" baseline="0" dirty="0"/>
              <a:t> </a:t>
            </a:r>
            <a:r>
              <a:rPr lang="en-GB" baseline="0" dirty="0" err="1"/>
              <a:t>cohorte</a:t>
            </a:r>
            <a:r>
              <a:rPr lang="en-GB" baseline="0" dirty="0"/>
              <a:t> (</a:t>
            </a:r>
            <a:r>
              <a:rPr lang="en-GB" baseline="0" dirty="0" err="1"/>
              <a:t>positivo</a:t>
            </a:r>
            <a:r>
              <a:rPr lang="en-GB" baseline="0" dirty="0"/>
              <a:t>): hay </a:t>
            </a:r>
            <a:r>
              <a:rPr lang="en-GB" baseline="0" dirty="0" err="1"/>
              <a:t>una</a:t>
            </a:r>
            <a:r>
              <a:rPr lang="en-GB" baseline="0" dirty="0"/>
              <a:t> </a:t>
            </a:r>
            <a:r>
              <a:rPr lang="en-GB" baseline="0" dirty="0" err="1"/>
              <a:t>menor</a:t>
            </a:r>
            <a:r>
              <a:rPr lang="en-GB" baseline="0" dirty="0"/>
              <a:t> </a:t>
            </a:r>
            <a:r>
              <a:rPr lang="en-GB" baseline="0" dirty="0" err="1"/>
              <a:t>proporción</a:t>
            </a:r>
            <a:r>
              <a:rPr lang="en-GB" baseline="0" dirty="0"/>
              <a:t> de </a:t>
            </a:r>
            <a:r>
              <a:rPr lang="en-GB" baseline="0" dirty="0" err="1"/>
              <a:t>jóvenes</a:t>
            </a:r>
            <a:r>
              <a:rPr lang="en-GB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59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1710-7673-4621-9AEB-4D64FD787DF7}" type="slidenum">
              <a:rPr lang="es-ES" smtClean="0">
                <a:latin typeface="Arial" pitchFamily="34" charset="0"/>
              </a:rPr>
              <a:pPr/>
              <a:t>28</a:t>
            </a:fld>
            <a:endParaRPr lang="es-E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304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>
                <a:latin typeface="+mj-lt"/>
              </a:defRPr>
            </a:lvl1pPr>
            <a:lvl2pPr eaLnBrk="1" latinLnBrk="0" hangingPunct="1">
              <a:defRPr>
                <a:latin typeface="+mj-lt"/>
              </a:defRPr>
            </a:lvl2pPr>
            <a:lvl3pPr eaLnBrk="1" latinLnBrk="0" hangingPunct="1">
              <a:defRPr>
                <a:latin typeface="+mj-lt"/>
              </a:defRPr>
            </a:lvl3pPr>
            <a:lvl4pPr eaLnBrk="1" latinLnBrk="0" hangingPunct="1">
              <a:defRPr>
                <a:latin typeface="+mj-lt"/>
              </a:defRPr>
            </a:lvl4pPr>
            <a:lvl5pPr eaLnBrk="1" latinLnBrk="0" hangingPunct="1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377709A0-C5B7-4608-8991-AC5D06F1B8D7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4061B17-37AB-41EC-9D85-C24A31FBDCC6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9058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9F3D-6E0D-43DF-86D0-A4FB748C4BCF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F14C-C156-465D-B776-0389A7CF66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3079243"/>
          </a:xfrm>
        </p:spPr>
        <p:txBody>
          <a:bodyPr>
            <a:normAutofit fontScale="90000"/>
          </a:bodyPr>
          <a:lstStyle/>
          <a:p>
            <a:br>
              <a:rPr lang="es-ES_tradnl" sz="4000" dirty="0">
                <a:latin typeface="Times New Roman" pitchFamily="18" charset="0"/>
                <a:cs typeface="Times New Roman" pitchFamily="18" charset="0"/>
              </a:rPr>
            </a:br>
            <a:br>
              <a:rPr lang="es-ES_tradnl" sz="4000" dirty="0">
                <a:latin typeface="Times New Roman" pitchFamily="18" charset="0"/>
                <a:cs typeface="Times New Roman" pitchFamily="18" charset="0"/>
              </a:rPr>
            </a:br>
            <a:r>
              <a:rPr lang="es-ES_tradnl" sz="4000" dirty="0">
                <a:latin typeface="Times New Roman" pitchFamily="18" charset="0"/>
                <a:cs typeface="Times New Roman" pitchFamily="18" charset="0"/>
              </a:rPr>
              <a:t>Pobreza, Desigualdad, Oportunidades y Educación</a:t>
            </a:r>
            <a:br>
              <a:rPr lang="es-ES_tradnl" sz="4000" dirty="0">
                <a:latin typeface="Times New Roman" pitchFamily="18" charset="0"/>
                <a:cs typeface="Times New Roman" pitchFamily="18" charset="0"/>
              </a:rPr>
            </a:br>
            <a:br>
              <a:rPr lang="es-ES_tradnl" sz="4000" dirty="0">
                <a:latin typeface="Times New Roman" pitchFamily="18" charset="0"/>
                <a:cs typeface="Times New Roman" pitchFamily="18" charset="0"/>
              </a:rPr>
            </a:b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Subcomisión de Derechos</a:t>
            </a:r>
            <a:br>
              <a:rPr lang="es-ES_tradnl" sz="2200" dirty="0">
                <a:latin typeface="Times New Roman" pitchFamily="18" charset="0"/>
                <a:cs typeface="Times New Roman" pitchFamily="18" charset="0"/>
              </a:rPr>
            </a:b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Económicos, Sociales, Culturales y Ambientales,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95026"/>
            <a:ext cx="6400800" cy="1138230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  <a:p>
            <a:r>
              <a:rPr lang="es-CL" sz="2100" dirty="0"/>
              <a:t>Dante Contreras G</a:t>
            </a:r>
            <a:r>
              <a:rPr lang="es-CL" sz="1800" dirty="0"/>
              <a:t>.</a:t>
            </a:r>
          </a:p>
          <a:p>
            <a:r>
              <a:rPr lang="es-CL" sz="2000" dirty="0"/>
              <a:t>Departamento de Economía U. </a:t>
            </a:r>
            <a:r>
              <a:rPr lang="es-ES" sz="2000" dirty="0"/>
              <a:t>D</a:t>
            </a:r>
            <a:r>
              <a:rPr lang="es-CL" sz="2000" dirty="0"/>
              <a:t>e Chile</a:t>
            </a:r>
          </a:p>
          <a:p>
            <a:endParaRPr lang="es-E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cs typeface="Times New Roman" pitchFamily="18" charset="0"/>
              </a:rPr>
              <a:t>Desigualdad de ingresos, OECD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0676" y="1600200"/>
            <a:ext cx="700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1" y="404899"/>
            <a:ext cx="7675025" cy="551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03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74952724"/>
              </p:ext>
            </p:extLst>
          </p:nvPr>
        </p:nvGraphicFramePr>
        <p:xfrm>
          <a:off x="155222" y="274638"/>
          <a:ext cx="8884656" cy="621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957" y="6281102"/>
            <a:ext cx="7708731" cy="573492"/>
          </a:xfrm>
        </p:spPr>
        <p:txBody>
          <a:bodyPr>
            <a:normAutofit/>
          </a:bodyPr>
          <a:lstStyle/>
          <a:p>
            <a:pPr algn="l"/>
            <a:r>
              <a:rPr lang="es-ES" sz="1200" dirty="0"/>
              <a:t>Fuente: Top </a:t>
            </a:r>
            <a:r>
              <a:rPr lang="es-ES" sz="1200" dirty="0" err="1"/>
              <a:t>Incomes</a:t>
            </a:r>
            <a:r>
              <a:rPr lang="es-ES" sz="1200" dirty="0"/>
              <a:t> Project (</a:t>
            </a:r>
            <a:r>
              <a:rPr lang="es-ES" sz="1200" dirty="0" err="1"/>
              <a:t>Atkinson-Picketty-Saez</a:t>
            </a:r>
            <a:r>
              <a:rPr lang="es-ES" sz="1200" dirty="0"/>
              <a:t>, 2014),Fairfield- </a:t>
            </a:r>
            <a:r>
              <a:rPr lang="es-ES" sz="1200" dirty="0" err="1"/>
              <a:t>Jorrat</a:t>
            </a:r>
            <a:r>
              <a:rPr lang="es-ES" sz="1200" dirty="0"/>
              <a:t> (2014)</a:t>
            </a:r>
          </a:p>
        </p:txBody>
      </p:sp>
      <p:graphicFrame>
        <p:nvGraphicFramePr>
          <p:cNvPr id="6" name="Marcador de contenido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074009"/>
              </p:ext>
            </p:extLst>
          </p:nvPr>
        </p:nvGraphicFramePr>
        <p:xfrm>
          <a:off x="457200" y="3756025"/>
          <a:ext cx="8229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6858000" imgH="177800" progId="Word.Document.12">
                  <p:embed/>
                </p:oleObj>
              </mc:Choice>
              <mc:Fallback>
                <p:oleObj name="Documento" r:id="rId3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756025"/>
                        <a:ext cx="8229600" cy="2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ipse 2"/>
          <p:cNvSpPr/>
          <p:nvPr/>
        </p:nvSpPr>
        <p:spPr>
          <a:xfrm>
            <a:off x="7956376" y="5301208"/>
            <a:ext cx="864096" cy="1184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33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1D3D-9D21-B542-9EC9-A52B08B9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Entonces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03DE-A521-E240-93B2-E13A5170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Chile exhibe elevada desigualdad de ingresos.</a:t>
            </a:r>
          </a:p>
          <a:p>
            <a:r>
              <a:rPr lang="en-CL" dirty="0"/>
              <a:t>Alta concentración del top 1%.</a:t>
            </a:r>
          </a:p>
          <a:p>
            <a:r>
              <a:rPr lang="en-CL" dirty="0"/>
              <a:t>Desigualdad de ingresos explicada por la parte superior de la distribución.</a:t>
            </a:r>
          </a:p>
          <a:p>
            <a:endParaRPr lang="en-CL" dirty="0"/>
          </a:p>
          <a:p>
            <a:r>
              <a:rPr lang="en-CL" dirty="0"/>
              <a:t>La elevada desigualdad dificulta la implementación de políticas sociales y su efectividad.</a:t>
            </a:r>
          </a:p>
        </p:txBody>
      </p:sp>
    </p:spTree>
    <p:extLst>
      <p:ext uri="{BB962C8B-B14F-4D97-AF65-F5344CB8AC3E}">
        <p14:creationId xmlns:p14="http://schemas.microsoft.com/office/powerpoint/2010/main" val="156592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Educación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 rot="-899272">
            <a:off x="1619250" y="3357563"/>
            <a:ext cx="790575" cy="1223962"/>
          </a:xfrm>
          <a:prstGeom prst="curvedRightArrow">
            <a:avLst>
              <a:gd name="adj1" fmla="val 25251"/>
              <a:gd name="adj2" fmla="val 68085"/>
              <a:gd name="adj3" fmla="val 60722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125538"/>
            <a:ext cx="7488237" cy="647700"/>
          </a:xfrm>
          <a:solidFill>
            <a:srgbClr val="003366"/>
          </a:solidFill>
          <a:ln>
            <a:solidFill>
              <a:srgbClr val="00007A"/>
            </a:solidFill>
          </a:ln>
        </p:spPr>
        <p:txBody>
          <a:bodyPr/>
          <a:lstStyle/>
          <a:p>
            <a:pPr marL="179388" lvl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es-E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Economía social de mercado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23850" y="46038"/>
            <a:ext cx="86042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>
                <a:solidFill>
                  <a:srgbClr val="0000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EDUCACIÓN Y OPORTUNIDADES</a:t>
            </a:r>
            <a:endParaRPr lang="es-CL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103438" y="2505075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lvl="1" eaLnBrk="0" hangingPunct="0"/>
            <a:r>
              <a:rPr lang="es-ES" sz="2400" b="1">
                <a:solidFill>
                  <a:srgbClr val="00007A"/>
                </a:solidFill>
                <a:latin typeface="Tahoma" pitchFamily="34" charset="0"/>
              </a:rPr>
              <a:t>COMPETENCIA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55875" y="3500438"/>
            <a:ext cx="2016125" cy="1493837"/>
          </a:xfrm>
          <a:prstGeom prst="rect">
            <a:avLst/>
          </a:prstGeom>
          <a:solidFill>
            <a:srgbClr val="003366"/>
          </a:solidFill>
          <a:ln w="28575">
            <a:solidFill>
              <a:srgbClr val="0000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" b="1">
                <a:solidFill>
                  <a:srgbClr val="FFFFFF"/>
                </a:solidFill>
                <a:latin typeface="Tahoma" pitchFamily="34" charset="0"/>
              </a:rPr>
              <a:t>Una fracción </a:t>
            </a:r>
            <a:br>
              <a:rPr lang="es-ES" b="1">
                <a:solidFill>
                  <a:srgbClr val="FFFFFF"/>
                </a:solidFill>
                <a:latin typeface="Tahoma" pitchFamily="34" charset="0"/>
              </a:rPr>
            </a:br>
            <a:r>
              <a:rPr lang="es-ES" b="1">
                <a:solidFill>
                  <a:srgbClr val="FFFFFF"/>
                </a:solidFill>
                <a:latin typeface="Tahoma" pitchFamily="34" charset="0"/>
              </a:rPr>
              <a:t>importante </a:t>
            </a:r>
          </a:p>
          <a:p>
            <a:pPr eaLnBrk="0" hangingPunct="0"/>
            <a:r>
              <a:rPr lang="es-ES" b="1">
                <a:solidFill>
                  <a:srgbClr val="FFFFFF"/>
                </a:solidFill>
                <a:latin typeface="Tahoma" pitchFamily="34" charset="0"/>
              </a:rPr>
              <a:t>de la población está </a:t>
            </a:r>
            <a:r>
              <a:rPr lang="es-ES" b="1" u="sng">
                <a:solidFill>
                  <a:srgbClr val="FFFFFF"/>
                </a:solidFill>
                <a:latin typeface="Tahoma" pitchFamily="34" charset="0"/>
              </a:rPr>
              <a:t>excluida</a:t>
            </a:r>
            <a:endParaRPr lang="es-ES" b="1">
              <a:solidFill>
                <a:srgbClr val="FFFFFF"/>
              </a:solidFill>
              <a:latin typeface="Tahoma" pitchFamily="34" charset="0"/>
            </a:endParaRPr>
          </a:p>
          <a:p>
            <a:pPr eaLnBrk="0" hangingPunct="0"/>
            <a:r>
              <a:rPr lang="es-ES" b="1">
                <a:solidFill>
                  <a:srgbClr val="FFFFFF"/>
                </a:solidFill>
                <a:latin typeface="Tahoma" pitchFamily="34" charset="0"/>
              </a:rPr>
              <a:t>de competir</a:t>
            </a:r>
            <a:endParaRPr lang="en-US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68538" y="2895600"/>
            <a:ext cx="1716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CL" sz="3200" b="1">
                <a:solidFill>
                  <a:srgbClr val="FF9900"/>
                </a:solidFill>
                <a:latin typeface="Tahoma" pitchFamily="34" charset="0"/>
              </a:rPr>
              <a:t>PERO…</a:t>
            </a:r>
            <a:endParaRPr lang="en-US" sz="3200" b="1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3059113" y="1916113"/>
            <a:ext cx="649287" cy="57626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 rot="16200000">
            <a:off x="4859338" y="3860800"/>
            <a:ext cx="649287" cy="576263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292725" y="387508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lvl="1" eaLnBrk="0" hangingPunct="0"/>
            <a:r>
              <a:rPr lang="es-ES" sz="2400" b="1">
                <a:solidFill>
                  <a:srgbClr val="00007A"/>
                </a:solidFill>
                <a:latin typeface="Tahoma" pitchFamily="34" charset="0"/>
              </a:rPr>
              <a:t>INEFICIENCIA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rot="20094005" flipH="1">
            <a:off x="8172450" y="3803650"/>
            <a:ext cx="647700" cy="1008063"/>
          </a:xfrm>
          <a:prstGeom prst="curvedRightArrow">
            <a:avLst>
              <a:gd name="adj1" fmla="val 25385"/>
              <a:gd name="adj2" fmla="val 68444"/>
              <a:gd name="adj3" fmla="val 60722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43663" y="4883150"/>
            <a:ext cx="2447925" cy="850900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" sz="2400" b="1">
                <a:solidFill>
                  <a:schemeClr val="bg1"/>
                </a:solidFill>
                <a:latin typeface="Tahoma" pitchFamily="34" charset="0"/>
              </a:rPr>
              <a:t>PÉRDIDA </a:t>
            </a:r>
          </a:p>
          <a:p>
            <a:pPr eaLnBrk="0" hangingPunct="0"/>
            <a:r>
              <a:rPr lang="es-ES" sz="2400" b="1">
                <a:solidFill>
                  <a:schemeClr val="bg1"/>
                </a:solidFill>
                <a:latin typeface="Tahoma" pitchFamily="34" charset="0"/>
              </a:rPr>
              <a:t>DE TALENTOS</a:t>
            </a:r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build="p" animBg="1"/>
      <p:bldP spid="36869" grpId="0"/>
      <p:bldP spid="36870" grpId="0" animBg="1"/>
      <p:bldP spid="36871" grpId="0"/>
      <p:bldP spid="36872" grpId="0" animBg="1"/>
      <p:bldP spid="36873" grpId="0" animBg="1"/>
      <p:bldP spid="36874" grpId="0"/>
      <p:bldP spid="36875" grpId="0" animBg="1"/>
      <p:bldP spid="368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Nacemos iguales…?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29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700" dirty="0">
                <a:latin typeface="Times New Roman" pitchFamily="18" charset="0"/>
                <a:cs typeface="Times New Roman" pitchFamily="18" charset="0"/>
              </a:rPr>
              <a:t>Nacemos iguales…?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060848"/>
            <a:ext cx="5143536" cy="370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593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700" dirty="0">
                <a:latin typeface="Times New Roman" pitchFamily="18" charset="0"/>
                <a:cs typeface="Times New Roman" pitchFamily="18" charset="0"/>
              </a:rPr>
              <a:t>Nacemos iguales…?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82382"/>
            <a:ext cx="4875644" cy="37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872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/>
          <p:nvPr/>
        </p:nvGraphicFramePr>
        <p:xfrm>
          <a:off x="1440578" y="1903186"/>
          <a:ext cx="5786478" cy="391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Autofit/>
          </a:bodyPr>
          <a:lstStyle/>
          <a:p>
            <a:r>
              <a:rPr lang="es-ES" sz="2700" dirty="0">
                <a:latin typeface="Times New Roman" pitchFamily="18" charset="0"/>
                <a:cs typeface="Times New Roman" pitchFamily="18" charset="0"/>
              </a:rPr>
              <a:t>Nacemos iguales…? Pero por poco tiempo</a:t>
            </a:r>
          </a:p>
        </p:txBody>
      </p:sp>
    </p:spTree>
    <p:extLst>
      <p:ext uri="{BB962C8B-B14F-4D97-AF65-F5344CB8AC3E}">
        <p14:creationId xmlns:p14="http://schemas.microsoft.com/office/powerpoint/2010/main" val="357497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91B8-AACD-084B-95FF-AD10BD6D3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L" dirty="0"/>
              <a:t>Pobreza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3CEF6A-E350-064E-A58D-B2A1984D7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78524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1"/>
            <a:ext cx="8229600" cy="1143000"/>
          </a:xfrm>
        </p:spPr>
        <p:txBody>
          <a:bodyPr/>
          <a:lstStyle/>
          <a:p>
            <a:r>
              <a:rPr lang="en-US" dirty="0" err="1"/>
              <a:t>Ingresos</a:t>
            </a:r>
            <a:r>
              <a:rPr lang="en-US" dirty="0"/>
              <a:t> (2011) y SIMCE (2011)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23" b="4170"/>
          <a:stretch/>
        </p:blipFill>
        <p:spPr>
          <a:xfrm>
            <a:off x="160866" y="1052736"/>
            <a:ext cx="9112245" cy="5198486"/>
          </a:xfrm>
        </p:spPr>
      </p:pic>
    </p:spTree>
    <p:extLst>
      <p:ext uri="{BB962C8B-B14F-4D97-AF65-F5344CB8AC3E}">
        <p14:creationId xmlns:p14="http://schemas.microsoft.com/office/powerpoint/2010/main" val="303181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Mercado del trabajo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048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aseline="-25000" dirty="0"/>
              <a:t>Alfabetización de la fuerza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1998: 54% población analfabetos funcionales</a:t>
            </a:r>
          </a:p>
          <a:p>
            <a:r>
              <a:rPr lang="es-ES" dirty="0"/>
              <a:t>2015: 53% población analfabetos funcionales</a:t>
            </a:r>
          </a:p>
          <a:p>
            <a:pPr lvl="1"/>
            <a:r>
              <a:rPr lang="es-ES" dirty="0"/>
              <a:t>Se duplicó gasto en educación en el período.</a:t>
            </a:r>
          </a:p>
          <a:p>
            <a:pPr lvl="1"/>
            <a:r>
              <a:rPr lang="es-ES" dirty="0"/>
              <a:t>Importancia de gastar más, pero bien.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Impacto en empleabilidad</a:t>
            </a:r>
          </a:p>
          <a:p>
            <a:endParaRPr lang="es-ES" dirty="0"/>
          </a:p>
          <a:p>
            <a:r>
              <a:rPr lang="es-ES" dirty="0"/>
              <a:t>Impacto en salarios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8074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1450" y="728664"/>
            <a:ext cx="8724900" cy="572293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210425" y="6019800"/>
            <a:ext cx="1219200" cy="3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355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¿</a:t>
            </a:r>
            <a:r>
              <a:rPr lang="en-GB" sz="2800" dirty="0" err="1"/>
              <a:t>Cómo</a:t>
            </a:r>
            <a:r>
              <a:rPr lang="en-GB" sz="2800" dirty="0"/>
              <a:t> se </a:t>
            </a:r>
            <a:r>
              <a:rPr lang="en-GB" sz="2800" dirty="0" err="1"/>
              <a:t>viene</a:t>
            </a:r>
            <a:r>
              <a:rPr lang="en-GB" sz="2800" dirty="0"/>
              <a:t> el </a:t>
            </a:r>
            <a:r>
              <a:rPr lang="en-GB" sz="2800" dirty="0" err="1"/>
              <a:t>futuro</a:t>
            </a:r>
            <a:r>
              <a:rPr lang="en-GB" sz="2800" dirty="0"/>
              <a:t>? Los </a:t>
            </a:r>
            <a:r>
              <a:rPr lang="en-GB" sz="2800" dirty="0" err="1"/>
              <a:t>jóvenes</a:t>
            </a:r>
            <a:r>
              <a:rPr lang="en-GB" sz="2800" dirty="0"/>
              <a:t> </a:t>
            </a:r>
            <a:r>
              <a:rPr lang="en-GB" sz="2800" dirty="0" err="1"/>
              <a:t>tienen</a:t>
            </a:r>
            <a:r>
              <a:rPr lang="en-GB" sz="2800" dirty="0"/>
              <a:t> </a:t>
            </a:r>
            <a:r>
              <a:rPr lang="en-GB" sz="2800" dirty="0" err="1"/>
              <a:t>mayores</a:t>
            </a:r>
            <a:r>
              <a:rPr lang="en-GB" sz="2800" dirty="0"/>
              <a:t> </a:t>
            </a:r>
            <a:r>
              <a:rPr lang="en-GB" sz="2800" dirty="0" err="1"/>
              <a:t>competencias</a:t>
            </a:r>
            <a:endParaRPr lang="en-GB" sz="2800" dirty="0"/>
          </a:p>
        </p:txBody>
      </p:sp>
      <p:sp>
        <p:nvSpPr>
          <p:cNvPr id="7" name="TextBox 1"/>
          <p:cNvSpPr txBox="1"/>
          <p:nvPr/>
        </p:nvSpPr>
        <p:spPr>
          <a:xfrm>
            <a:off x="611560" y="1484784"/>
            <a:ext cx="3672408" cy="7267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Efecto</a:t>
            </a:r>
            <a:r>
              <a:rPr lang="en-GB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cohorte</a:t>
            </a:r>
            <a:endParaRPr lang="en-GB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Promedio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en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lectura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según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edad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en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el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momento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de la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encuesta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, PIAAC, IALS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6536377"/>
            <a:ext cx="6432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Fuente: OECD Survey of Adult Skills (2012, 2015), International Adult Literacy Survey (1996)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738572"/>
              </p:ext>
            </p:extLst>
          </p:nvPr>
        </p:nvGraphicFramePr>
        <p:xfrm>
          <a:off x="179512" y="2204863"/>
          <a:ext cx="3951870" cy="433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591875"/>
              </p:ext>
            </p:extLst>
          </p:nvPr>
        </p:nvGraphicFramePr>
        <p:xfrm>
          <a:off x="4572000" y="2204864"/>
          <a:ext cx="394138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5148064" y="1491472"/>
            <a:ext cx="3240360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Efecto</a:t>
            </a:r>
            <a:r>
              <a:rPr lang="en-GB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edad</a:t>
            </a:r>
            <a:endParaRPr lang="en-GB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Promedio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en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lectura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por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año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nacimiento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cohorte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), PIAAC, IALS</a:t>
            </a:r>
          </a:p>
        </p:txBody>
      </p:sp>
    </p:spTree>
    <p:extLst>
      <p:ext uri="{BB962C8B-B14F-4D97-AF65-F5344CB8AC3E}">
        <p14:creationId xmlns:p14="http://schemas.microsoft.com/office/powerpoint/2010/main" val="28066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3036-5294-6545-926D-73CE2D9D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Entonces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66DCB-DD9B-1E48-B250-00B45FE5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L" dirty="0"/>
              <a:t>Brecha interna: desigual acceso a educación de calidad.</a:t>
            </a:r>
          </a:p>
          <a:p>
            <a:r>
              <a:rPr lang="en-CL" dirty="0"/>
              <a:t>Brecha externa: bajo rendimiento de estudiantes chilenos respecto a resto del mundo.</a:t>
            </a:r>
          </a:p>
          <a:p>
            <a:r>
              <a:rPr lang="en-CL" dirty="0"/>
              <a:t>Impacto de productividad de trabajadores en mercado del trabajo</a:t>
            </a:r>
          </a:p>
          <a:p>
            <a:endParaRPr lang="en-CL" dirty="0"/>
          </a:p>
          <a:p>
            <a:r>
              <a:rPr lang="en-CL" dirty="0"/>
              <a:t>Consecuencias negativas en justicia social, equidad, movilidad y productividad. </a:t>
            </a:r>
          </a:p>
          <a:p>
            <a:endParaRPr lang="en-US" dirty="0"/>
          </a:p>
          <a:p>
            <a:r>
              <a:rPr lang="en-US" sz="3800" dirty="0"/>
              <a:t>E</a:t>
            </a:r>
            <a:r>
              <a:rPr lang="en-CL" sz="3800" dirty="0"/>
              <a:t>s decir, malas noticias para la equidad y eficiencia</a:t>
            </a:r>
            <a:r>
              <a:rPr lang="en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64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Movilidad social de largo plazo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err="1"/>
              <a:t>Ingreso</a:t>
            </a:r>
            <a:r>
              <a:rPr lang="en-US" sz="3300" dirty="0"/>
              <a:t> </a:t>
            </a:r>
            <a:r>
              <a:rPr lang="en-US" sz="3300" dirty="0" err="1"/>
              <a:t>medio</a:t>
            </a:r>
            <a:r>
              <a:rPr lang="en-US" sz="3300" dirty="0"/>
              <a:t> del </a:t>
            </a:r>
            <a:r>
              <a:rPr lang="en-US" sz="3300" dirty="0" err="1"/>
              <a:t>trabajo</a:t>
            </a:r>
            <a:r>
              <a:rPr lang="en-US" sz="3300" dirty="0"/>
              <a:t>, personas 30 a 40 </a:t>
            </a:r>
            <a:r>
              <a:rPr lang="en-US" sz="3300" dirty="0" err="1"/>
              <a:t>años</a:t>
            </a:r>
            <a:r>
              <a:rPr lang="en-US" sz="3300" dirty="0"/>
              <a:t>, </a:t>
            </a:r>
            <a:r>
              <a:rPr lang="en-US" sz="3300" dirty="0" err="1"/>
              <a:t>según</a:t>
            </a:r>
            <a:r>
              <a:rPr lang="en-US" sz="3300" dirty="0"/>
              <a:t> </a:t>
            </a:r>
            <a:r>
              <a:rPr lang="en-US" sz="3300" dirty="0" err="1"/>
              <a:t>escolaridad</a:t>
            </a:r>
            <a:r>
              <a:rPr lang="en-US" sz="3300" dirty="0"/>
              <a:t> del padre(Casen 2013) 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331640"/>
            <a:ext cx="7168623" cy="5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70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s-ES" sz="3200" dirty="0">
                <a:cs typeface="Times New Roman" pitchFamily="18" charset="0"/>
              </a:rPr>
              <a:t>¿Tienen todos los niños las mismas oportunidades de desarrollo?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28800" y="5715000"/>
            <a:ext cx="609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000"/>
          </a:p>
          <a:p>
            <a:pPr>
              <a:spcBef>
                <a:spcPct val="50000"/>
              </a:spcBef>
            </a:pPr>
            <a:r>
              <a:rPr lang="es-ES" sz="1000"/>
              <a:t>Fuente: Presentación en audiencia al Consejo, Consultorio Amigable Las Torres, Viña del Mar.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76200" y="1412875"/>
            <a:ext cx="8697913" cy="4773613"/>
            <a:chOff x="144" y="734"/>
            <a:chExt cx="5479" cy="3007"/>
          </a:xfrm>
        </p:grpSpPr>
        <p:sp>
          <p:nvSpPr>
            <p:cNvPr id="81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4" y="734"/>
              <a:ext cx="4655" cy="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1472" y="2884"/>
              <a:ext cx="3611" cy="170"/>
            </a:xfrm>
            <a:custGeom>
              <a:avLst/>
              <a:gdLst>
                <a:gd name="T0" fmla="*/ 0 w 3611"/>
                <a:gd name="T1" fmla="*/ 170 h 170"/>
                <a:gd name="T2" fmla="*/ 233 w 3611"/>
                <a:gd name="T3" fmla="*/ 0 h 170"/>
                <a:gd name="T4" fmla="*/ 3611 w 3611"/>
                <a:gd name="T5" fmla="*/ 0 h 170"/>
                <a:gd name="T6" fmla="*/ 3378 w 3611"/>
                <a:gd name="T7" fmla="*/ 170 h 170"/>
                <a:gd name="T8" fmla="*/ 0 w 361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1"/>
                <a:gd name="T16" fmla="*/ 0 h 170"/>
                <a:gd name="T17" fmla="*/ 3611 w 361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1" h="170">
                  <a:moveTo>
                    <a:pt x="0" y="170"/>
                  </a:moveTo>
                  <a:lnTo>
                    <a:pt x="233" y="0"/>
                  </a:lnTo>
                  <a:lnTo>
                    <a:pt x="3611" y="0"/>
                  </a:lnTo>
                  <a:lnTo>
                    <a:pt x="3378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1472" y="1568"/>
              <a:ext cx="233" cy="1486"/>
            </a:xfrm>
            <a:custGeom>
              <a:avLst/>
              <a:gdLst>
                <a:gd name="T0" fmla="*/ 0 w 233"/>
                <a:gd name="T1" fmla="*/ 1486 h 1486"/>
                <a:gd name="T2" fmla="*/ 0 w 233"/>
                <a:gd name="T3" fmla="*/ 170 h 1486"/>
                <a:gd name="T4" fmla="*/ 233 w 233"/>
                <a:gd name="T5" fmla="*/ 0 h 1486"/>
                <a:gd name="T6" fmla="*/ 233 w 233"/>
                <a:gd name="T7" fmla="*/ 1316 h 1486"/>
                <a:gd name="T8" fmla="*/ 0 w 233"/>
                <a:gd name="T9" fmla="*/ 1486 h 1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486"/>
                <a:gd name="T17" fmla="*/ 233 w 233"/>
                <a:gd name="T18" fmla="*/ 1486 h 1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486">
                  <a:moveTo>
                    <a:pt x="0" y="1486"/>
                  </a:moveTo>
                  <a:lnTo>
                    <a:pt x="0" y="170"/>
                  </a:lnTo>
                  <a:lnTo>
                    <a:pt x="233" y="0"/>
                  </a:lnTo>
                  <a:lnTo>
                    <a:pt x="233" y="1316"/>
                  </a:lnTo>
                  <a:lnTo>
                    <a:pt x="0" y="148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1705" y="1568"/>
              <a:ext cx="337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1472" y="2884"/>
              <a:ext cx="3611" cy="170"/>
            </a:xfrm>
            <a:custGeom>
              <a:avLst/>
              <a:gdLst>
                <a:gd name="T0" fmla="*/ 3611 w 3611"/>
                <a:gd name="T1" fmla="*/ 0 h 170"/>
                <a:gd name="T2" fmla="*/ 3378 w 3611"/>
                <a:gd name="T3" fmla="*/ 170 h 170"/>
                <a:gd name="T4" fmla="*/ 0 w 3611"/>
                <a:gd name="T5" fmla="*/ 170 h 170"/>
                <a:gd name="T6" fmla="*/ 233 w 3611"/>
                <a:gd name="T7" fmla="*/ 0 h 170"/>
                <a:gd name="T8" fmla="*/ 3611 w 3611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1"/>
                <a:gd name="T16" fmla="*/ 0 h 170"/>
                <a:gd name="T17" fmla="*/ 3611 w 361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1" h="170">
                  <a:moveTo>
                    <a:pt x="3611" y="0"/>
                  </a:moveTo>
                  <a:lnTo>
                    <a:pt x="3378" y="170"/>
                  </a:lnTo>
                  <a:lnTo>
                    <a:pt x="0" y="170"/>
                  </a:lnTo>
                  <a:lnTo>
                    <a:pt x="233" y="0"/>
                  </a:lnTo>
                  <a:lnTo>
                    <a:pt x="3611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1472" y="1568"/>
              <a:ext cx="233" cy="1486"/>
            </a:xfrm>
            <a:custGeom>
              <a:avLst/>
              <a:gdLst>
                <a:gd name="T0" fmla="*/ 0 w 233"/>
                <a:gd name="T1" fmla="*/ 1486 h 1486"/>
                <a:gd name="T2" fmla="*/ 0 w 233"/>
                <a:gd name="T3" fmla="*/ 170 h 1486"/>
                <a:gd name="T4" fmla="*/ 233 w 233"/>
                <a:gd name="T5" fmla="*/ 0 h 1486"/>
                <a:gd name="T6" fmla="*/ 233 w 233"/>
                <a:gd name="T7" fmla="*/ 1316 h 1486"/>
                <a:gd name="T8" fmla="*/ 0 w 233"/>
                <a:gd name="T9" fmla="*/ 1486 h 1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486"/>
                <a:gd name="T17" fmla="*/ 233 w 233"/>
                <a:gd name="T18" fmla="*/ 1486 h 1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486">
                  <a:moveTo>
                    <a:pt x="0" y="1486"/>
                  </a:moveTo>
                  <a:lnTo>
                    <a:pt x="0" y="170"/>
                  </a:lnTo>
                  <a:lnTo>
                    <a:pt x="233" y="0"/>
                  </a:lnTo>
                  <a:lnTo>
                    <a:pt x="233" y="1316"/>
                  </a:lnTo>
                  <a:lnTo>
                    <a:pt x="0" y="148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1705" y="1568"/>
              <a:ext cx="337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2017" y="1619"/>
              <a:ext cx="91" cy="1384"/>
            </a:xfrm>
            <a:custGeom>
              <a:avLst/>
              <a:gdLst>
                <a:gd name="T0" fmla="*/ 0 w 91"/>
                <a:gd name="T1" fmla="*/ 1384 h 1384"/>
                <a:gd name="T2" fmla="*/ 0 w 91"/>
                <a:gd name="T3" fmla="*/ 68 h 1384"/>
                <a:gd name="T4" fmla="*/ 91 w 91"/>
                <a:gd name="T5" fmla="*/ 0 h 1384"/>
                <a:gd name="T6" fmla="*/ 91 w 91"/>
                <a:gd name="T7" fmla="*/ 1316 h 1384"/>
                <a:gd name="T8" fmla="*/ 0 w 91"/>
                <a:gd name="T9" fmla="*/ 1384 h 1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84"/>
                <a:gd name="T17" fmla="*/ 91 w 91"/>
                <a:gd name="T18" fmla="*/ 1384 h 1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84">
                  <a:moveTo>
                    <a:pt x="0" y="1384"/>
                  </a:moveTo>
                  <a:lnTo>
                    <a:pt x="0" y="68"/>
                  </a:lnTo>
                  <a:lnTo>
                    <a:pt x="91" y="0"/>
                  </a:lnTo>
                  <a:lnTo>
                    <a:pt x="91" y="1316"/>
                  </a:lnTo>
                  <a:lnTo>
                    <a:pt x="0" y="1384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745" y="1687"/>
              <a:ext cx="272" cy="131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745" y="1619"/>
              <a:ext cx="363" cy="68"/>
            </a:xfrm>
            <a:custGeom>
              <a:avLst/>
              <a:gdLst>
                <a:gd name="T0" fmla="*/ 272 w 363"/>
                <a:gd name="T1" fmla="*/ 68 h 68"/>
                <a:gd name="T2" fmla="*/ 363 w 363"/>
                <a:gd name="T3" fmla="*/ 0 h 68"/>
                <a:gd name="T4" fmla="*/ 91 w 363"/>
                <a:gd name="T5" fmla="*/ 0 h 68"/>
                <a:gd name="T6" fmla="*/ 0 w 363"/>
                <a:gd name="T7" fmla="*/ 68 h 68"/>
                <a:gd name="T8" fmla="*/ 272 w 363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68"/>
                <a:gd name="T17" fmla="*/ 363 w 36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68">
                  <a:moveTo>
                    <a:pt x="272" y="68"/>
                  </a:moveTo>
                  <a:lnTo>
                    <a:pt x="363" y="0"/>
                  </a:lnTo>
                  <a:lnTo>
                    <a:pt x="91" y="0"/>
                  </a:lnTo>
                  <a:lnTo>
                    <a:pt x="0" y="68"/>
                  </a:lnTo>
                  <a:lnTo>
                    <a:pt x="272" y="68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1875" y="1421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2693" y="2209"/>
              <a:ext cx="91" cy="794"/>
            </a:xfrm>
            <a:custGeom>
              <a:avLst/>
              <a:gdLst>
                <a:gd name="T0" fmla="*/ 0 w 91"/>
                <a:gd name="T1" fmla="*/ 794 h 794"/>
                <a:gd name="T2" fmla="*/ 0 w 91"/>
                <a:gd name="T3" fmla="*/ 74 h 794"/>
                <a:gd name="T4" fmla="*/ 91 w 91"/>
                <a:gd name="T5" fmla="*/ 0 h 794"/>
                <a:gd name="T6" fmla="*/ 91 w 91"/>
                <a:gd name="T7" fmla="*/ 726 h 794"/>
                <a:gd name="T8" fmla="*/ 0 w 91"/>
                <a:gd name="T9" fmla="*/ 794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794"/>
                <a:gd name="T17" fmla="*/ 91 w 9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794">
                  <a:moveTo>
                    <a:pt x="0" y="794"/>
                  </a:moveTo>
                  <a:lnTo>
                    <a:pt x="0" y="74"/>
                  </a:lnTo>
                  <a:lnTo>
                    <a:pt x="91" y="0"/>
                  </a:lnTo>
                  <a:lnTo>
                    <a:pt x="91" y="726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2420" y="2283"/>
              <a:ext cx="273" cy="72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2420" y="2209"/>
              <a:ext cx="364" cy="74"/>
            </a:xfrm>
            <a:custGeom>
              <a:avLst/>
              <a:gdLst>
                <a:gd name="T0" fmla="*/ 273 w 364"/>
                <a:gd name="T1" fmla="*/ 74 h 74"/>
                <a:gd name="T2" fmla="*/ 364 w 364"/>
                <a:gd name="T3" fmla="*/ 0 h 74"/>
                <a:gd name="T4" fmla="*/ 91 w 364"/>
                <a:gd name="T5" fmla="*/ 0 h 74"/>
                <a:gd name="T6" fmla="*/ 0 w 364"/>
                <a:gd name="T7" fmla="*/ 74 h 74"/>
                <a:gd name="T8" fmla="*/ 273 w 364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74"/>
                <a:gd name="T17" fmla="*/ 364 w 36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74">
                  <a:moveTo>
                    <a:pt x="273" y="74"/>
                  </a:moveTo>
                  <a:lnTo>
                    <a:pt x="364" y="0"/>
                  </a:lnTo>
                  <a:lnTo>
                    <a:pt x="91" y="0"/>
                  </a:lnTo>
                  <a:lnTo>
                    <a:pt x="0" y="74"/>
                  </a:lnTo>
                  <a:lnTo>
                    <a:pt x="273" y="74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2506" y="1988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1100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3368" y="2538"/>
              <a:ext cx="91" cy="465"/>
            </a:xfrm>
            <a:custGeom>
              <a:avLst/>
              <a:gdLst>
                <a:gd name="T0" fmla="*/ 0 w 91"/>
                <a:gd name="T1" fmla="*/ 465 h 465"/>
                <a:gd name="T2" fmla="*/ 0 w 91"/>
                <a:gd name="T3" fmla="*/ 74 h 465"/>
                <a:gd name="T4" fmla="*/ 91 w 91"/>
                <a:gd name="T5" fmla="*/ 0 h 465"/>
                <a:gd name="T6" fmla="*/ 91 w 91"/>
                <a:gd name="T7" fmla="*/ 397 h 465"/>
                <a:gd name="T8" fmla="*/ 0 w 91"/>
                <a:gd name="T9" fmla="*/ 465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465"/>
                <a:gd name="T17" fmla="*/ 91 w 91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465">
                  <a:moveTo>
                    <a:pt x="0" y="465"/>
                  </a:moveTo>
                  <a:lnTo>
                    <a:pt x="0" y="74"/>
                  </a:lnTo>
                  <a:lnTo>
                    <a:pt x="91" y="0"/>
                  </a:lnTo>
                  <a:lnTo>
                    <a:pt x="91" y="397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3096" y="2612"/>
              <a:ext cx="272" cy="391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3096" y="2538"/>
              <a:ext cx="363" cy="74"/>
            </a:xfrm>
            <a:custGeom>
              <a:avLst/>
              <a:gdLst>
                <a:gd name="T0" fmla="*/ 272 w 363"/>
                <a:gd name="T1" fmla="*/ 74 h 74"/>
                <a:gd name="T2" fmla="*/ 363 w 363"/>
                <a:gd name="T3" fmla="*/ 0 h 74"/>
                <a:gd name="T4" fmla="*/ 91 w 363"/>
                <a:gd name="T5" fmla="*/ 0 h 74"/>
                <a:gd name="T6" fmla="*/ 0 w 363"/>
                <a:gd name="T7" fmla="*/ 74 h 74"/>
                <a:gd name="T8" fmla="*/ 272 w 363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74"/>
                <a:gd name="T17" fmla="*/ 363 w 36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74">
                  <a:moveTo>
                    <a:pt x="272" y="74"/>
                  </a:moveTo>
                  <a:lnTo>
                    <a:pt x="363" y="0"/>
                  </a:lnTo>
                  <a:lnTo>
                    <a:pt x="91" y="0"/>
                  </a:lnTo>
                  <a:lnTo>
                    <a:pt x="0" y="74"/>
                  </a:lnTo>
                  <a:lnTo>
                    <a:pt x="272" y="74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3238" y="2340"/>
              <a:ext cx="1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600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4044" y="2805"/>
              <a:ext cx="91" cy="198"/>
            </a:xfrm>
            <a:custGeom>
              <a:avLst/>
              <a:gdLst>
                <a:gd name="T0" fmla="*/ 0 w 91"/>
                <a:gd name="T1" fmla="*/ 198 h 198"/>
                <a:gd name="T2" fmla="*/ 0 w 91"/>
                <a:gd name="T3" fmla="*/ 68 h 198"/>
                <a:gd name="T4" fmla="*/ 91 w 91"/>
                <a:gd name="T5" fmla="*/ 0 h 198"/>
                <a:gd name="T6" fmla="*/ 91 w 91"/>
                <a:gd name="T7" fmla="*/ 130 h 198"/>
                <a:gd name="T8" fmla="*/ 0 w 91"/>
                <a:gd name="T9" fmla="*/ 198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98"/>
                <a:gd name="T17" fmla="*/ 91 w 9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98">
                  <a:moveTo>
                    <a:pt x="0" y="198"/>
                  </a:moveTo>
                  <a:lnTo>
                    <a:pt x="0" y="68"/>
                  </a:lnTo>
                  <a:lnTo>
                    <a:pt x="91" y="0"/>
                  </a:lnTo>
                  <a:lnTo>
                    <a:pt x="91" y="130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3771" y="2873"/>
              <a:ext cx="273" cy="13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3771" y="2805"/>
              <a:ext cx="364" cy="68"/>
            </a:xfrm>
            <a:custGeom>
              <a:avLst/>
              <a:gdLst>
                <a:gd name="T0" fmla="*/ 273 w 364"/>
                <a:gd name="T1" fmla="*/ 68 h 68"/>
                <a:gd name="T2" fmla="*/ 364 w 364"/>
                <a:gd name="T3" fmla="*/ 0 h 68"/>
                <a:gd name="T4" fmla="*/ 91 w 364"/>
                <a:gd name="T5" fmla="*/ 0 h 68"/>
                <a:gd name="T6" fmla="*/ 0 w 364"/>
                <a:gd name="T7" fmla="*/ 68 h 68"/>
                <a:gd name="T8" fmla="*/ 273 w 364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68"/>
                <a:gd name="T17" fmla="*/ 364 w 36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68">
                  <a:moveTo>
                    <a:pt x="273" y="68"/>
                  </a:moveTo>
                  <a:lnTo>
                    <a:pt x="364" y="0"/>
                  </a:lnTo>
                  <a:lnTo>
                    <a:pt x="91" y="0"/>
                  </a:lnTo>
                  <a:lnTo>
                    <a:pt x="0" y="68"/>
                  </a:lnTo>
                  <a:lnTo>
                    <a:pt x="273" y="68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3885" y="2555"/>
              <a:ext cx="1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4447" y="2930"/>
              <a:ext cx="363" cy="73"/>
            </a:xfrm>
            <a:custGeom>
              <a:avLst/>
              <a:gdLst>
                <a:gd name="T0" fmla="*/ 273 w 363"/>
                <a:gd name="T1" fmla="*/ 73 h 73"/>
                <a:gd name="T2" fmla="*/ 363 w 363"/>
                <a:gd name="T3" fmla="*/ 0 h 73"/>
                <a:gd name="T4" fmla="*/ 91 w 363"/>
                <a:gd name="T5" fmla="*/ 0 h 73"/>
                <a:gd name="T6" fmla="*/ 0 w 363"/>
                <a:gd name="T7" fmla="*/ 73 h 73"/>
                <a:gd name="T8" fmla="*/ 273 w 363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73"/>
                <a:gd name="T17" fmla="*/ 363 w 36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73">
                  <a:moveTo>
                    <a:pt x="273" y="73"/>
                  </a:moveTo>
                  <a:lnTo>
                    <a:pt x="363" y="0"/>
                  </a:lnTo>
                  <a:lnTo>
                    <a:pt x="91" y="0"/>
                  </a:lnTo>
                  <a:lnTo>
                    <a:pt x="0" y="73"/>
                  </a:lnTo>
                  <a:lnTo>
                    <a:pt x="273" y="73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4629" y="2669"/>
              <a:ext cx="5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6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V="1">
              <a:off x="1472" y="1738"/>
              <a:ext cx="1" cy="13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>
              <a:off x="1444" y="305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H="1">
              <a:off x="1444" y="292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H="1">
              <a:off x="1444" y="279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 flipH="1">
              <a:off x="1444" y="266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 flipH="1">
              <a:off x="1444" y="253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 flipH="1">
              <a:off x="1444" y="239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 flipH="1">
              <a:off x="1444" y="226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H="1">
              <a:off x="1444" y="213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 flipH="1">
              <a:off x="1444" y="200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 flipH="1">
              <a:off x="1444" y="187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 flipH="1">
              <a:off x="1444" y="173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4" name="Rectangle 42"/>
            <p:cNvSpPr>
              <a:spLocks noChangeArrowheads="1"/>
            </p:cNvSpPr>
            <p:nvPr/>
          </p:nvSpPr>
          <p:spPr bwMode="auto">
            <a:xfrm>
              <a:off x="1376" y="2992"/>
              <a:ext cx="5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1274" y="2862"/>
              <a:ext cx="1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36" name="Rectangle 44"/>
            <p:cNvSpPr>
              <a:spLocks noChangeArrowheads="1"/>
            </p:cNvSpPr>
            <p:nvPr/>
          </p:nvSpPr>
          <p:spPr bwMode="auto">
            <a:xfrm>
              <a:off x="1274" y="2731"/>
              <a:ext cx="1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400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1274" y="2601"/>
              <a:ext cx="1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600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1274" y="2470"/>
              <a:ext cx="1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800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223" y="2334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1000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40" name="Rectangle 48"/>
            <p:cNvSpPr>
              <a:spLocks noChangeArrowheads="1"/>
            </p:cNvSpPr>
            <p:nvPr/>
          </p:nvSpPr>
          <p:spPr bwMode="auto">
            <a:xfrm>
              <a:off x="1223" y="2203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1200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41" name="Rectangle 49"/>
            <p:cNvSpPr>
              <a:spLocks noChangeArrowheads="1"/>
            </p:cNvSpPr>
            <p:nvPr/>
          </p:nvSpPr>
          <p:spPr bwMode="auto">
            <a:xfrm>
              <a:off x="1223" y="2073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1400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42" name="Rectangle 50"/>
            <p:cNvSpPr>
              <a:spLocks noChangeArrowheads="1"/>
            </p:cNvSpPr>
            <p:nvPr/>
          </p:nvSpPr>
          <p:spPr bwMode="auto">
            <a:xfrm>
              <a:off x="1223" y="1942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1600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43" name="Rectangle 51"/>
            <p:cNvSpPr>
              <a:spLocks noChangeArrowheads="1"/>
            </p:cNvSpPr>
            <p:nvPr/>
          </p:nvSpPr>
          <p:spPr bwMode="auto">
            <a:xfrm>
              <a:off x="1223" y="1812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1800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44" name="Rectangle 52"/>
            <p:cNvSpPr>
              <a:spLocks noChangeArrowheads="1"/>
            </p:cNvSpPr>
            <p:nvPr/>
          </p:nvSpPr>
          <p:spPr bwMode="auto">
            <a:xfrm>
              <a:off x="1223" y="1676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2000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1472" y="3054"/>
              <a:ext cx="3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6" name="Line 54"/>
            <p:cNvSpPr>
              <a:spLocks noChangeShapeType="1"/>
            </p:cNvSpPr>
            <p:nvPr/>
          </p:nvSpPr>
          <p:spPr bwMode="auto">
            <a:xfrm>
              <a:off x="1472" y="3054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2148" y="3054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2823" y="3054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9" name="Line 57"/>
            <p:cNvSpPr>
              <a:spLocks noChangeShapeType="1"/>
            </p:cNvSpPr>
            <p:nvPr/>
          </p:nvSpPr>
          <p:spPr bwMode="auto">
            <a:xfrm>
              <a:off x="3499" y="3054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4175" y="3054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1" name="Line 59"/>
            <p:cNvSpPr>
              <a:spLocks noChangeShapeType="1"/>
            </p:cNvSpPr>
            <p:nvPr/>
          </p:nvSpPr>
          <p:spPr bwMode="auto">
            <a:xfrm>
              <a:off x="4850" y="3054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2" name="Rectangle 60"/>
            <p:cNvSpPr>
              <a:spLocks noChangeArrowheads="1"/>
            </p:cNvSpPr>
            <p:nvPr/>
          </p:nvSpPr>
          <p:spPr bwMode="auto">
            <a:xfrm>
              <a:off x="1586" y="3106"/>
              <a:ext cx="4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Ingresan a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53" name="Rectangle 61"/>
            <p:cNvSpPr>
              <a:spLocks noChangeArrowheads="1"/>
            </p:cNvSpPr>
            <p:nvPr/>
          </p:nvSpPr>
          <p:spPr bwMode="auto">
            <a:xfrm>
              <a:off x="1603" y="3230"/>
              <a:ext cx="4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educación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54" name="Rectangle 62"/>
            <p:cNvSpPr>
              <a:spLocks noChangeArrowheads="1"/>
            </p:cNvSpPr>
            <p:nvPr/>
          </p:nvSpPr>
          <p:spPr bwMode="auto">
            <a:xfrm>
              <a:off x="1677" y="3355"/>
              <a:ext cx="26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básica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55" name="Rectangle 63"/>
            <p:cNvSpPr>
              <a:spLocks noChangeArrowheads="1"/>
            </p:cNvSpPr>
            <p:nvPr/>
          </p:nvSpPr>
          <p:spPr bwMode="auto">
            <a:xfrm>
              <a:off x="1501" y="3480"/>
              <a:ext cx="6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municipalizada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56" name="Rectangle 64"/>
            <p:cNvSpPr>
              <a:spLocks noChangeArrowheads="1"/>
            </p:cNvSpPr>
            <p:nvPr/>
          </p:nvSpPr>
          <p:spPr bwMode="auto">
            <a:xfrm>
              <a:off x="2193" y="3106"/>
              <a:ext cx="6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Egresan de 4º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57" name="Rectangle 65"/>
            <p:cNvSpPr>
              <a:spLocks noChangeArrowheads="1"/>
            </p:cNvSpPr>
            <p:nvPr/>
          </p:nvSpPr>
          <p:spPr bwMode="auto">
            <a:xfrm>
              <a:off x="2352" y="3230"/>
              <a:ext cx="28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medio 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58" name="Rectangle 66"/>
            <p:cNvSpPr>
              <a:spLocks noChangeArrowheads="1"/>
            </p:cNvSpPr>
            <p:nvPr/>
          </p:nvSpPr>
          <p:spPr bwMode="auto">
            <a:xfrm>
              <a:off x="2869" y="3106"/>
              <a:ext cx="5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Rinden la PAA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59" name="Rectangle 67"/>
            <p:cNvSpPr>
              <a:spLocks noChangeArrowheads="1"/>
            </p:cNvSpPr>
            <p:nvPr/>
          </p:nvSpPr>
          <p:spPr bwMode="auto">
            <a:xfrm>
              <a:off x="3045" y="3230"/>
              <a:ext cx="24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(PSU)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>
              <a:off x="3527" y="3106"/>
              <a:ext cx="64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Logran puntaje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61" name="Rectangle 69"/>
            <p:cNvSpPr>
              <a:spLocks noChangeArrowheads="1"/>
            </p:cNvSpPr>
            <p:nvPr/>
          </p:nvSpPr>
          <p:spPr bwMode="auto">
            <a:xfrm>
              <a:off x="3584" y="3230"/>
              <a:ext cx="5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mínimo para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62" name="Rectangle 70"/>
            <p:cNvSpPr>
              <a:spLocks noChangeArrowheads="1"/>
            </p:cNvSpPr>
            <p:nvPr/>
          </p:nvSpPr>
          <p:spPr bwMode="auto">
            <a:xfrm>
              <a:off x="3539" y="3355"/>
              <a:ext cx="6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postular (+ de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63" name="Rectangle 71"/>
            <p:cNvSpPr>
              <a:spLocks noChangeArrowheads="1"/>
            </p:cNvSpPr>
            <p:nvPr/>
          </p:nvSpPr>
          <p:spPr bwMode="auto">
            <a:xfrm>
              <a:off x="3590" y="3480"/>
              <a:ext cx="51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450 puntos)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64" name="Rectangle 72"/>
            <p:cNvSpPr>
              <a:spLocks noChangeArrowheads="1"/>
            </p:cNvSpPr>
            <p:nvPr/>
          </p:nvSpPr>
          <p:spPr bwMode="auto">
            <a:xfrm>
              <a:off x="4226" y="3106"/>
              <a:ext cx="58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Obtienen más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65" name="Rectangle 73"/>
            <p:cNvSpPr>
              <a:spLocks noChangeArrowheads="1"/>
            </p:cNvSpPr>
            <p:nvPr/>
          </p:nvSpPr>
          <p:spPr bwMode="auto">
            <a:xfrm>
              <a:off x="4220" y="3230"/>
              <a:ext cx="6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de 600 puntos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66" name="Rectangle 74"/>
            <p:cNvSpPr>
              <a:spLocks noChangeArrowheads="1"/>
            </p:cNvSpPr>
            <p:nvPr/>
          </p:nvSpPr>
          <p:spPr bwMode="auto">
            <a:xfrm>
              <a:off x="967" y="927"/>
              <a:ext cx="46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 b="1">
                  <a:solidFill>
                    <a:srgbClr val="000000"/>
                  </a:solidFill>
                  <a:latin typeface="Tahoma" pitchFamily="34" charset="0"/>
                </a:rPr>
                <a:t>Trayectoria educacional de alumnos de escuelas municipales de Viña del Mar,</a:t>
              </a:r>
              <a:endParaRPr lang="es-ES" sz="3600">
                <a:latin typeface="Tahoma" pitchFamily="34" charset="0"/>
              </a:endParaRPr>
            </a:p>
          </p:txBody>
        </p:sp>
        <p:sp>
          <p:nvSpPr>
            <p:cNvPr id="8267" name="Rectangle 75"/>
            <p:cNvSpPr>
              <a:spLocks noChangeArrowheads="1"/>
            </p:cNvSpPr>
            <p:nvPr/>
          </p:nvSpPr>
          <p:spPr bwMode="auto">
            <a:xfrm>
              <a:off x="2551" y="1074"/>
              <a:ext cx="130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 b="1">
                  <a:solidFill>
                    <a:srgbClr val="000000"/>
                  </a:solidFill>
                  <a:latin typeface="Tahoma" pitchFamily="34" charset="0"/>
                </a:rPr>
                <a:t> Región de Valparaíso</a:t>
              </a:r>
              <a:endParaRPr lang="es-ES" sz="360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600" dirty="0">
                <a:latin typeface="+mj-lt"/>
                <a:cs typeface="Times New Roman" pitchFamily="18" charset="0"/>
              </a:rPr>
              <a:t>Inmovilidad en “Elite”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63106"/>
              </p:ext>
            </p:extLst>
          </p:nvPr>
        </p:nvGraphicFramePr>
        <p:xfrm>
          <a:off x="381000" y="1676400"/>
          <a:ext cx="8458200" cy="418115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Probabilidad de permanecer en  25% m</a:t>
                      </a: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á</a:t>
                      </a: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 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4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Probabilidad de permanecer en  20% m</a:t>
                      </a: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á</a:t>
                      </a: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 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4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Probabilidad de permanecer en  10% m</a:t>
                      </a: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á</a:t>
                      </a: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 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4C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4C8B"/>
                          </a:solidFill>
                          <a:effectLst/>
                          <a:latin typeface="Arial" charset="0"/>
                        </a:rPr>
                        <a:t>Brasil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334C8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4C8B"/>
                          </a:solidFill>
                          <a:effectLst/>
                          <a:latin typeface="Arial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334C8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C8B"/>
                          </a:solidFill>
                          <a:effectLst/>
                          <a:latin typeface="Arial" charset="0"/>
                        </a:rPr>
                        <a:t>Canadá- EEUU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C8B"/>
                          </a:solidFill>
                          <a:effectLst/>
                          <a:latin typeface="Arial" charset="0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4C8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C8B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C8B"/>
                          </a:solidFill>
                          <a:effectLst/>
                          <a:latin typeface="Arial" charset="0"/>
                        </a:rPr>
                        <a:t>Países Europeos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C8B"/>
                          </a:solidFill>
                          <a:effectLst/>
                          <a:latin typeface="Arial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4C8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4C8B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Tasa</a:t>
            </a:r>
            <a:r>
              <a:rPr lang="en-US" sz="2400" dirty="0"/>
              <a:t> de </a:t>
            </a:r>
            <a:r>
              <a:rPr lang="en-US" sz="2400" dirty="0" err="1"/>
              <a:t>pobreza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subgrupo</a:t>
            </a:r>
            <a:r>
              <a:rPr lang="en-US" sz="2400" dirty="0"/>
              <a:t> </a:t>
            </a:r>
            <a:r>
              <a:rPr lang="en-US" sz="2400" dirty="0" err="1"/>
              <a:t>etáreo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metodología</a:t>
            </a:r>
            <a:r>
              <a:rPr lang="en-US" sz="2400" dirty="0"/>
              <a:t> </a:t>
            </a:r>
            <a:r>
              <a:rPr lang="en-US" sz="2400" dirty="0" err="1"/>
              <a:t>tradicional</a:t>
            </a:r>
            <a:r>
              <a:rPr lang="en-US" sz="2400" dirty="0"/>
              <a:t> de </a:t>
            </a:r>
            <a:r>
              <a:rPr lang="en-US" sz="2400" dirty="0" err="1"/>
              <a:t>pobreza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ingresos</a:t>
            </a:r>
            <a:r>
              <a:rPr lang="en-US" sz="2400" dirty="0"/>
              <a:t>. 1990-2013</a:t>
            </a:r>
            <a:endParaRPr lang="es-CL" sz="2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6" y="1417638"/>
            <a:ext cx="7324208" cy="5167210"/>
          </a:xfrm>
        </p:spPr>
      </p:pic>
    </p:spTree>
    <p:extLst>
      <p:ext uri="{BB962C8B-B14F-4D97-AF65-F5344CB8AC3E}">
        <p14:creationId xmlns:p14="http://schemas.microsoft.com/office/powerpoint/2010/main" val="2150322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t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" r="-16120"/>
          <a:stretch>
            <a:fillRect/>
          </a:stretch>
        </p:blipFill>
        <p:spPr>
          <a:xfrm>
            <a:off x="-923814" y="260649"/>
            <a:ext cx="10680389" cy="58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4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t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" r="-16120"/>
          <a:stretch>
            <a:fillRect/>
          </a:stretch>
        </p:blipFill>
        <p:spPr>
          <a:xfrm>
            <a:off x="-923814" y="260649"/>
            <a:ext cx="10680389" cy="587380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779744" y="1628800"/>
            <a:ext cx="3273271" cy="2175691"/>
            <a:chOff x="3636511" y="2216867"/>
            <a:chExt cx="2768600" cy="1371600"/>
          </a:xfrm>
        </p:grpSpPr>
        <p:cxnSp>
          <p:nvCxnSpPr>
            <p:cNvPr id="3" name="Straight Arrow Connector 4"/>
            <p:cNvCxnSpPr/>
            <p:nvPr/>
          </p:nvCxnSpPr>
          <p:spPr>
            <a:xfrm>
              <a:off x="3636511" y="2216867"/>
              <a:ext cx="2768600" cy="1371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5"/>
            <p:cNvSpPr txBox="1"/>
            <p:nvPr/>
          </p:nvSpPr>
          <p:spPr>
            <a:xfrm rot="1508183">
              <a:off x="4609410" y="2582741"/>
              <a:ext cx="1556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dirty="0">
                  <a:solidFill>
                    <a:srgbClr val="FF0000"/>
                  </a:solidFill>
                </a:rPr>
                <a:t>Desafío </a:t>
              </a:r>
              <a:endParaRPr lang="es-ES_tradnl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427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61E1-32C4-4A41-9CA9-3FB1C2A0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Entonces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4FDF-7C8F-2D4D-B25C-70EC5B5A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Baja movilidad intergeneracional</a:t>
            </a:r>
          </a:p>
          <a:p>
            <a:r>
              <a:rPr lang="en-CL" dirty="0"/>
              <a:t>Naciste “rico” </a:t>
            </a:r>
            <a:r>
              <a:rPr lang="en-CL" dirty="0">
                <a:sym typeface="Wingdings" pitchFamily="2" charset="2"/>
              </a:rPr>
              <a:t> rico</a:t>
            </a:r>
          </a:p>
          <a:p>
            <a:r>
              <a:rPr lang="en-CL" dirty="0">
                <a:sym typeface="Wingdings" pitchFamily="2" charset="2"/>
              </a:rPr>
              <a:t>Naciste “pobre”  pobre</a:t>
            </a:r>
          </a:p>
          <a:p>
            <a:endParaRPr lang="en-CL" dirty="0">
              <a:sym typeface="Wingdings" pitchFamily="2" charset="2"/>
            </a:endParaRPr>
          </a:p>
          <a:p>
            <a:r>
              <a:rPr lang="en-CL" dirty="0">
                <a:sym typeface="Wingdings" pitchFamily="2" charset="2"/>
              </a:rPr>
              <a:t>Igualdad de oportunidades y meritocracia es un espejismo dado los elevados niveles de desigualdad.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4113682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1D90-FE31-7746-8ECD-3F05629A1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L" dirty="0"/>
              <a:t>En suma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42AC7C-5A52-A345-A7B6-6C4D2BB75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471055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cion_EditoresPeriodistas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20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_EditoresPeriodistas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_EditoresPeriodistas 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94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_EditoresPeriodistas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5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68E6F3-FA68-434F-8EBA-0F62A52D2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L" dirty="0"/>
              <a:t>¿Qué hacer?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C8B817-8842-8343-A7A4-CEB32E570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01941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8363-7131-4F49-9108-238346EE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AF3C0-6626-9F4C-98C2-0C96C01D0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Más gasto en protección social.</a:t>
            </a:r>
          </a:p>
          <a:p>
            <a:r>
              <a:rPr lang="en-CL" dirty="0"/>
              <a:t>Importante nivelar la cancha.</a:t>
            </a:r>
          </a:p>
          <a:p>
            <a:r>
              <a:rPr lang="en-CL" dirty="0"/>
              <a:t>Gastar bien.</a:t>
            </a:r>
          </a:p>
          <a:p>
            <a:r>
              <a:rPr lang="en-CL" dirty="0"/>
              <a:t>Riesgo de estabilidad social.</a:t>
            </a:r>
          </a:p>
          <a:p>
            <a:endParaRPr lang="en-CL" dirty="0"/>
          </a:p>
          <a:p>
            <a:r>
              <a:rPr lang="en-US" dirty="0"/>
              <a:t>A</a:t>
            </a:r>
            <a:r>
              <a:rPr lang="en-CL" dirty="0"/>
              <a:t>lgunos temas emergentes: migración, transición demografica, automatización</a:t>
            </a:r>
          </a:p>
          <a:p>
            <a:endParaRPr lang="en-CL" dirty="0"/>
          </a:p>
          <a:p>
            <a:pPr marL="0" indent="0">
              <a:buNone/>
            </a:pP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68360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0-07-08 a la(s) 12.5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404"/>
            <a:ext cx="9144000" cy="51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4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5" y="561340"/>
            <a:ext cx="7794659" cy="5199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745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Automatización, mercado del trabajo y bienestar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Puestos blindados?</a:t>
            </a:r>
          </a:p>
          <a:p>
            <a:r>
              <a:rPr lang="es-ES" dirty="0"/>
              <a:t>Urólogos, cajeros, </a:t>
            </a:r>
            <a:r>
              <a:rPr lang="es-ES" dirty="0" err="1"/>
              <a:t>etc</a:t>
            </a:r>
            <a:r>
              <a:rPr lang="es-ES" dirty="0"/>
              <a:t>?</a:t>
            </a:r>
          </a:p>
          <a:p>
            <a:endParaRPr lang="es-ES" dirty="0"/>
          </a:p>
          <a:p>
            <a:r>
              <a:rPr lang="es-ES" dirty="0"/>
              <a:t>Puestos blindados ?</a:t>
            </a:r>
          </a:p>
          <a:p>
            <a:pPr lvl="1"/>
            <a:r>
              <a:rPr lang="es-ES" dirty="0"/>
              <a:t>25% de FT</a:t>
            </a:r>
          </a:p>
          <a:p>
            <a:pPr lvl="1"/>
            <a:r>
              <a:rPr lang="es-ES" dirty="0"/>
              <a:t>Pérdida empleo </a:t>
            </a:r>
            <a:r>
              <a:rPr lang="es-ES" dirty="0">
                <a:sym typeface="Wingdings"/>
              </a:rPr>
              <a:t> la mitad lo recupera, menor posición relativa.</a:t>
            </a:r>
            <a:endParaRPr lang="es-ES" dirty="0"/>
          </a:p>
          <a:p>
            <a:pPr lvl="1"/>
            <a:r>
              <a:rPr lang="es-ES" dirty="0"/>
              <a:t>Sistema educacional lejos de proveer competencias</a:t>
            </a:r>
          </a:p>
          <a:p>
            <a:pPr lvl="2"/>
            <a:r>
              <a:rPr lang="es-ES" dirty="0"/>
              <a:t>Trabajos no rutinarios</a:t>
            </a:r>
          </a:p>
          <a:p>
            <a:pPr lvl="1"/>
            <a:r>
              <a:rPr lang="es-ES" dirty="0"/>
              <a:t>Chile y LA muy rezagados</a:t>
            </a:r>
          </a:p>
          <a:p>
            <a:pPr lvl="1"/>
            <a:r>
              <a:rPr lang="es-ES" dirty="0"/>
              <a:t>Desafío para Educación, Trabajo y diseño de Políticas sociales.</a:t>
            </a:r>
          </a:p>
        </p:txBody>
      </p:sp>
    </p:spTree>
    <p:extLst>
      <p:ext uri="{BB962C8B-B14F-4D97-AF65-F5344CB8AC3E}">
        <p14:creationId xmlns:p14="http://schemas.microsoft.com/office/powerpoint/2010/main" val="1885169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¿Dónde está el futuro de la competitividad mundial?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¿Cuál es el número de estudiantes de 15 años alcanzando rendimientos máximos?</a:t>
            </a:r>
          </a:p>
        </p:txBody>
      </p:sp>
    </p:spTree>
    <p:extLst>
      <p:ext uri="{BB962C8B-B14F-4D97-AF65-F5344CB8AC3E}">
        <p14:creationId xmlns:p14="http://schemas.microsoft.com/office/powerpoint/2010/main" val="279642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5" y="570541"/>
            <a:ext cx="7748646" cy="5558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699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DFAA-6648-ED4D-A923-16176EBA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L" dirty="0"/>
              <a:t>onclusiones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3115-479C-DC4D-A29E-2EAAF90F5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País pobre, vulnerable.</a:t>
            </a:r>
          </a:p>
          <a:p>
            <a:r>
              <a:rPr lang="en-CL" dirty="0"/>
              <a:t>Elavada desigualdad, pocas oportunidades.</a:t>
            </a:r>
          </a:p>
          <a:p>
            <a:r>
              <a:rPr lang="en-CL" dirty="0"/>
              <a:t>Elite (económica y política) desacoplada del resto de la población.</a:t>
            </a:r>
          </a:p>
          <a:p>
            <a:endParaRPr lang="en-CL" dirty="0"/>
          </a:p>
          <a:p>
            <a:endParaRPr lang="en-CL" dirty="0"/>
          </a:p>
          <a:p>
            <a:r>
              <a:rPr lang="en-CL" dirty="0"/>
              <a:t>Baja cohesión social, altos niveles de desconfianza: inestabilidad socio política.</a:t>
            </a:r>
          </a:p>
        </p:txBody>
      </p:sp>
    </p:spTree>
    <p:extLst>
      <p:ext uri="{BB962C8B-B14F-4D97-AF65-F5344CB8AC3E}">
        <p14:creationId xmlns:p14="http://schemas.microsoft.com/office/powerpoint/2010/main" val="3386636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6B57A7-DB73-F74D-93D5-80E697F34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CL" dirty="0"/>
              <a:t>racias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C8E9D4-B091-C649-8214-851DF02C6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97735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1290638"/>
            <a:ext cx="69723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1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Estimación de ecuación de ingresos: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" y="1742801"/>
            <a:ext cx="9350363" cy="3990455"/>
          </a:xfrm>
        </p:spPr>
      </p:pic>
    </p:spTree>
    <p:extLst>
      <p:ext uri="{BB962C8B-B14F-4D97-AF65-F5344CB8AC3E}">
        <p14:creationId xmlns:p14="http://schemas.microsoft.com/office/powerpoint/2010/main" val="2243299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Ecuaciones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ingresos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39" y="1734113"/>
            <a:ext cx="8740117" cy="419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284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Ecuaciones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ingresos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39" y="1734113"/>
            <a:ext cx="8740117" cy="419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ipse 3"/>
          <p:cNvSpPr/>
          <p:nvPr/>
        </p:nvSpPr>
        <p:spPr>
          <a:xfrm>
            <a:off x="8100392" y="1844824"/>
            <a:ext cx="1008112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159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7342187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5292725" y="3429000"/>
            <a:ext cx="11430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9750" y="-242888"/>
            <a:ext cx="8153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s-CL" sz="3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Resultados</a:t>
            </a:r>
            <a:endParaRPr lang="es-CL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8313" y="836613"/>
            <a:ext cx="815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s-CL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Evidencia de vulnerabilidad</a:t>
            </a:r>
          </a:p>
          <a:p>
            <a:pPr eaLnBrk="0" hangingPunct="0"/>
            <a:endParaRPr lang="en-US" sz="24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001000" y="3429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50%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6553200" y="3810000"/>
            <a:ext cx="1371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3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6" grpId="0" autoUpdateAnimBg="0"/>
      <p:bldP spid="307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¿En qué grado las políticas educacionales permiten cerrar esta brecha?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6205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Políticas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públicas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Extensión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jornada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escolar (JEC)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(Variable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dependiente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ingresos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7572428" cy="470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ipse 2"/>
          <p:cNvSpPr/>
          <p:nvPr/>
        </p:nvSpPr>
        <p:spPr>
          <a:xfrm>
            <a:off x="5940152" y="3212976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92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922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Dónde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funcionando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SNED?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5008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ipse 3"/>
          <p:cNvSpPr/>
          <p:nvPr/>
        </p:nvSpPr>
        <p:spPr>
          <a:xfrm>
            <a:off x="5436096" y="3210796"/>
            <a:ext cx="1008112" cy="434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4925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567" y="567288"/>
            <a:ext cx="8153364" cy="61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70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567" y="567288"/>
            <a:ext cx="8153364" cy="61094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5652120" y="2780928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172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/>
              <a:t>Entonces …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110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Cambios demográficos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Harari</a:t>
            </a:r>
            <a:r>
              <a:rPr lang="es-ES" dirty="0"/>
              <a:t>,  </a:t>
            </a:r>
            <a:r>
              <a:rPr lang="es-ES" dirty="0" err="1"/>
              <a:t>Hetz</a:t>
            </a:r>
            <a:r>
              <a:rPr lang="es-ES" dirty="0"/>
              <a:t>, GERO, </a:t>
            </a:r>
            <a:r>
              <a:rPr lang="es-ES" dirty="0" err="1"/>
              <a:t>etc</a:t>
            </a:r>
            <a:endParaRPr lang="es-ES" dirty="0"/>
          </a:p>
          <a:p>
            <a:endParaRPr lang="es-ES" dirty="0"/>
          </a:p>
          <a:p>
            <a:r>
              <a:rPr lang="es-ES" dirty="0"/>
              <a:t>Cambios demográficos</a:t>
            </a:r>
          </a:p>
          <a:p>
            <a:pPr lvl="1"/>
            <a:r>
              <a:rPr lang="es-ES" dirty="0"/>
              <a:t>Sistema de pensiones</a:t>
            </a:r>
          </a:p>
          <a:p>
            <a:pPr lvl="1"/>
            <a:r>
              <a:rPr lang="es-ES" dirty="0"/>
              <a:t>Sistema de salud</a:t>
            </a:r>
          </a:p>
          <a:p>
            <a:pPr lvl="1"/>
            <a:r>
              <a:rPr lang="es-ES" dirty="0"/>
              <a:t>Competir con nuevas generaciones: menor número de puestos de trabajo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Migración</a:t>
            </a:r>
          </a:p>
        </p:txBody>
      </p:sp>
    </p:spTree>
    <p:extLst>
      <p:ext uri="{BB962C8B-B14F-4D97-AF65-F5344CB8AC3E}">
        <p14:creationId xmlns:p14="http://schemas.microsoft.com/office/powerpoint/2010/main" val="23849990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Automatización, mercado del trabajo y bienestar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534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5" y="561340"/>
            <a:ext cx="7794659" cy="5199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765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Automatización, mercado del trabajo y bienestar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Puestos blindados?</a:t>
            </a:r>
          </a:p>
          <a:p>
            <a:r>
              <a:rPr lang="es-ES" dirty="0"/>
              <a:t>Urólogos, cajeros, </a:t>
            </a:r>
            <a:r>
              <a:rPr lang="es-ES" dirty="0" err="1"/>
              <a:t>etc</a:t>
            </a:r>
            <a:r>
              <a:rPr lang="es-ES" dirty="0"/>
              <a:t>?</a:t>
            </a:r>
          </a:p>
          <a:p>
            <a:endParaRPr lang="es-ES" dirty="0"/>
          </a:p>
          <a:p>
            <a:r>
              <a:rPr lang="es-ES" dirty="0"/>
              <a:t>Puestos blindados ?</a:t>
            </a:r>
          </a:p>
          <a:p>
            <a:pPr lvl="1"/>
            <a:r>
              <a:rPr lang="es-ES" dirty="0"/>
              <a:t>25% de FT</a:t>
            </a:r>
          </a:p>
          <a:p>
            <a:pPr lvl="1"/>
            <a:r>
              <a:rPr lang="es-ES" dirty="0"/>
              <a:t>Pérdida empleo </a:t>
            </a:r>
            <a:r>
              <a:rPr lang="es-ES" dirty="0">
                <a:sym typeface="Wingdings"/>
              </a:rPr>
              <a:t> la mitad lo recupera, menor posición relativa.</a:t>
            </a:r>
            <a:endParaRPr lang="es-ES" dirty="0"/>
          </a:p>
          <a:p>
            <a:pPr lvl="1"/>
            <a:r>
              <a:rPr lang="es-ES" dirty="0"/>
              <a:t>Sistema educacional lejos de proveer competencias</a:t>
            </a:r>
          </a:p>
          <a:p>
            <a:pPr lvl="2"/>
            <a:r>
              <a:rPr lang="es-ES" dirty="0"/>
              <a:t>Trabajos no rutinarios</a:t>
            </a:r>
          </a:p>
          <a:p>
            <a:pPr lvl="1"/>
            <a:r>
              <a:rPr lang="es-ES" dirty="0"/>
              <a:t>Chile y LA muy rezagados</a:t>
            </a:r>
          </a:p>
          <a:p>
            <a:pPr lvl="1"/>
            <a:r>
              <a:rPr lang="es-ES" dirty="0"/>
              <a:t>Desafío para Educación, Trabajo y diseño de Políticas sociales.</a:t>
            </a:r>
          </a:p>
        </p:txBody>
      </p:sp>
    </p:spTree>
    <p:extLst>
      <p:ext uri="{BB962C8B-B14F-4D97-AF65-F5344CB8AC3E}">
        <p14:creationId xmlns:p14="http://schemas.microsoft.com/office/powerpoint/2010/main" val="44375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CAC6-3F96-D140-8D3B-5FEDF783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Entonces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488C-9422-1F4B-A35D-7C3E9505E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Importante reducción en pobreza medida con ingresos.</a:t>
            </a:r>
          </a:p>
          <a:p>
            <a:r>
              <a:rPr lang="en-CL" dirty="0"/>
              <a:t>Elevada (aún) pobreza multidimensional</a:t>
            </a:r>
          </a:p>
          <a:p>
            <a:r>
              <a:rPr lang="en-CL" dirty="0"/>
              <a:t>Importante fluctuación de ingresos : Vulverabilidad.</a:t>
            </a:r>
          </a:p>
          <a:p>
            <a:endParaRPr lang="en-CL" dirty="0"/>
          </a:p>
          <a:p>
            <a:r>
              <a:rPr lang="en-CL" dirty="0"/>
              <a:t>Chile aún es un país pobre.</a:t>
            </a:r>
          </a:p>
        </p:txBody>
      </p:sp>
    </p:spTree>
    <p:extLst>
      <p:ext uri="{BB962C8B-B14F-4D97-AF65-F5344CB8AC3E}">
        <p14:creationId xmlns:p14="http://schemas.microsoft.com/office/powerpoint/2010/main" val="1109569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¿Dónde está el futuro de la competitividad mundial?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¿Cuál es el número de estudiantes de 15 años alcanzando rendimientos máximos?</a:t>
            </a:r>
          </a:p>
        </p:txBody>
      </p:sp>
    </p:spTree>
    <p:extLst>
      <p:ext uri="{BB962C8B-B14F-4D97-AF65-F5344CB8AC3E}">
        <p14:creationId xmlns:p14="http://schemas.microsoft.com/office/powerpoint/2010/main" val="1259188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5" y="570541"/>
            <a:ext cx="7748646" cy="5558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8882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/>
              <a:t>Falla sistema educacional, baja productividad, baja competitividad internacional </a:t>
            </a:r>
          </a:p>
          <a:p>
            <a:endParaRPr lang="es-ES_tradnl" dirty="0"/>
          </a:p>
          <a:p>
            <a:r>
              <a:rPr lang="es-ES_tradnl" dirty="0"/>
              <a:t>Expectativas poblacional  y discurso político de la elite (</a:t>
            </a:r>
            <a:r>
              <a:rPr lang="es-ES_tradnl" dirty="0" err="1"/>
              <a:t>meritocracia</a:t>
            </a:r>
            <a:r>
              <a:rPr lang="es-ES_tradnl" dirty="0"/>
              <a:t>) desalineadas</a:t>
            </a:r>
          </a:p>
          <a:p>
            <a:endParaRPr lang="es-ES_tradnl" dirty="0"/>
          </a:p>
          <a:p>
            <a:r>
              <a:rPr lang="es-ES_tradnl" dirty="0"/>
              <a:t>Demandas ciudadanas inmediatas</a:t>
            </a:r>
          </a:p>
          <a:p>
            <a:pPr lvl="1"/>
            <a:r>
              <a:rPr lang="es-ES_tradnl" dirty="0"/>
              <a:t>Recursos financieros insuficientes</a:t>
            </a:r>
          </a:p>
          <a:p>
            <a:pPr lvl="1"/>
            <a:r>
              <a:rPr lang="es-ES_tradnl" dirty="0"/>
              <a:t>Recursos humanos (Gobierno) insuficiente</a:t>
            </a:r>
          </a:p>
          <a:p>
            <a:endParaRPr lang="es-ES" dirty="0"/>
          </a:p>
          <a:p>
            <a:r>
              <a:rPr lang="es-ES" dirty="0"/>
              <a:t>T</a:t>
            </a:r>
            <a:r>
              <a:rPr lang="es-ES_tradnl" dirty="0" err="1"/>
              <a:t>ransición</a:t>
            </a:r>
            <a:r>
              <a:rPr lang="es-ES_tradnl" dirty="0"/>
              <a:t> demográfica y automatización solo empeora el cuadro.</a:t>
            </a:r>
          </a:p>
        </p:txBody>
      </p:sp>
    </p:spTree>
    <p:extLst>
      <p:ext uri="{BB962C8B-B14F-4D97-AF65-F5344CB8AC3E}">
        <p14:creationId xmlns:p14="http://schemas.microsoft.com/office/powerpoint/2010/main" val="2466268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Gracias</a:t>
            </a:r>
            <a:r>
              <a:rPr lang="es-ES" dirty="0"/>
              <a:t>…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56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cs typeface="Times New Roman" pitchFamily="18" charset="0"/>
              </a:rPr>
              <a:t>Desigualdad de ingresos</a:t>
            </a:r>
            <a:endParaRPr lang="es-ES" dirty="0">
              <a:cs typeface="Times New Roman" pitchFamily="18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1187624" y="564945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Source</a:t>
            </a:r>
            <a:r>
              <a:rPr lang="es-CL" sz="1400" dirty="0"/>
              <a:t>: </a:t>
            </a:r>
            <a:r>
              <a:rPr lang="es-CL" sz="1400" dirty="0" err="1"/>
              <a:t>World</a:t>
            </a:r>
            <a:r>
              <a:rPr lang="es-CL" sz="1400" dirty="0"/>
              <a:t> Bank 2010-2012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3" y="404664"/>
            <a:ext cx="8938287" cy="5244790"/>
          </a:xfrm>
        </p:spPr>
      </p:pic>
      <p:cxnSp>
        <p:nvCxnSpPr>
          <p:cNvPr id="11" name="Straight Arrow Connector 2"/>
          <p:cNvCxnSpPr/>
          <p:nvPr/>
        </p:nvCxnSpPr>
        <p:spPr>
          <a:xfrm flipH="1">
            <a:off x="2267744" y="1417638"/>
            <a:ext cx="431800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0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1187624" y="564945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Source</a:t>
            </a:r>
            <a:r>
              <a:rPr lang="es-CL" sz="1400" dirty="0"/>
              <a:t>: </a:t>
            </a:r>
            <a:r>
              <a:rPr lang="es-CL" sz="1400" dirty="0" err="1"/>
              <a:t>World</a:t>
            </a:r>
            <a:r>
              <a:rPr lang="es-CL" sz="1400" dirty="0"/>
              <a:t> Bank 2010-2012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3" y="404664"/>
            <a:ext cx="8938287" cy="5244790"/>
          </a:xfrm>
        </p:spPr>
      </p:pic>
      <p:cxnSp>
        <p:nvCxnSpPr>
          <p:cNvPr id="6" name="Straight Arrow Connector 4"/>
          <p:cNvCxnSpPr/>
          <p:nvPr/>
        </p:nvCxnSpPr>
        <p:spPr>
          <a:xfrm>
            <a:off x="2124343" y="1856827"/>
            <a:ext cx="2768600" cy="1371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/>
          <p:nvPr/>
        </p:nvSpPr>
        <p:spPr>
          <a:xfrm rot="1508183">
            <a:off x="3097242" y="2222701"/>
            <a:ext cx="155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F0000"/>
                </a:solidFill>
              </a:rPr>
              <a:t>Desafío 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2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514B35F800B40A3A0B8CFAD00780A" ma:contentTypeVersion="0" ma:contentTypeDescription="Crear nuevo documento." ma:contentTypeScope="" ma:versionID="c1244853920869a188f4acb5f4a781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A5E227-E8B3-4BF0-8E9C-A8921D22D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E9F321-748A-4972-9E95-EFCE8FE81B6F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42BB044-8DD2-45DD-8E73-5E8C3BEC3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23992</TotalTime>
  <Words>1236</Words>
  <Application>Microsoft Office PowerPoint</Application>
  <PresentationFormat>Presentación en pantalla (4:3)</PresentationFormat>
  <Paragraphs>227</Paragraphs>
  <Slides>63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71" baseType="lpstr">
      <vt:lpstr>Arial</vt:lpstr>
      <vt:lpstr>Arial Narrow</vt:lpstr>
      <vt:lpstr>Calibri</vt:lpstr>
      <vt:lpstr>Tahoma</vt:lpstr>
      <vt:lpstr>Times New Roman</vt:lpstr>
      <vt:lpstr>Wingdings</vt:lpstr>
      <vt:lpstr>Tema de Office</vt:lpstr>
      <vt:lpstr>Documento</vt:lpstr>
      <vt:lpstr>  Pobreza, Desigualdad, Oportunidades y Educación  Subcomisión de Derechos Económicos, Sociales, Culturales y Ambientales,</vt:lpstr>
      <vt:lpstr>Pobreza</vt:lpstr>
      <vt:lpstr>Tasa de pobreza por subgrupo etáreo, metodología tradicional de pobreza por ingresos. 1990-2013</vt:lpstr>
      <vt:lpstr>Presentación de PowerPoint</vt:lpstr>
      <vt:lpstr>Presentación de PowerPoint</vt:lpstr>
      <vt:lpstr>Entonces</vt:lpstr>
      <vt:lpstr>Desigualdad de ingresos</vt:lpstr>
      <vt:lpstr>Presentación de PowerPoint</vt:lpstr>
      <vt:lpstr>Presentación de PowerPoint</vt:lpstr>
      <vt:lpstr>Desigualdad de ingresos, OECD</vt:lpstr>
      <vt:lpstr>Presentación de PowerPoint</vt:lpstr>
      <vt:lpstr>Fuente: Top Incomes Project (Atkinson-Picketty-Saez, 2014),Fairfield- Jorrat (2014)</vt:lpstr>
      <vt:lpstr>Entonces</vt:lpstr>
      <vt:lpstr>Educación</vt:lpstr>
      <vt:lpstr>Presentación de PowerPoint</vt:lpstr>
      <vt:lpstr>Nacemos iguales…?</vt:lpstr>
      <vt:lpstr>Nacemos iguales…?</vt:lpstr>
      <vt:lpstr>Nacemos iguales…?</vt:lpstr>
      <vt:lpstr>Nacemos iguales…? Pero por poco tiempo</vt:lpstr>
      <vt:lpstr>Ingresos (2011) y SIMCE (2011)</vt:lpstr>
      <vt:lpstr>Mercado del trabajo</vt:lpstr>
      <vt:lpstr>Alfabetización de la fuerza de trabajo</vt:lpstr>
      <vt:lpstr>Presentación de PowerPoint</vt:lpstr>
      <vt:lpstr>¿Cómo se viene el futuro? Los jóvenes tienen mayores competencias</vt:lpstr>
      <vt:lpstr>Entonces</vt:lpstr>
      <vt:lpstr>Movilidad social de largo plazo</vt:lpstr>
      <vt:lpstr>Ingreso medio del trabajo, personas 30 a 40 años, según escolaridad del padre(Casen 2013) </vt:lpstr>
      <vt:lpstr>¿Tienen todos los niños las mismas oportunidades de desarrollo?</vt:lpstr>
      <vt:lpstr>Presentación de PowerPoint</vt:lpstr>
      <vt:lpstr>Presentación de PowerPoint</vt:lpstr>
      <vt:lpstr>Presentación de PowerPoint</vt:lpstr>
      <vt:lpstr>Entonces</vt:lpstr>
      <vt:lpstr>En suma</vt:lpstr>
      <vt:lpstr>Presentación de PowerPoint</vt:lpstr>
      <vt:lpstr>Presentación de PowerPoint</vt:lpstr>
      <vt:lpstr>Presentación de PowerPoint</vt:lpstr>
      <vt:lpstr>Presentación de PowerPoint</vt:lpstr>
      <vt:lpstr>¿Qué hacer?</vt:lpstr>
      <vt:lpstr>Presentación de PowerPoint</vt:lpstr>
      <vt:lpstr>Presentación de PowerPoint</vt:lpstr>
      <vt:lpstr>Automatización, mercado del trabajo y bienestar</vt:lpstr>
      <vt:lpstr>¿Dónde está el futuro de la competitividad mundial?</vt:lpstr>
      <vt:lpstr>Presentación de PowerPoint</vt:lpstr>
      <vt:lpstr>Conclusiones </vt:lpstr>
      <vt:lpstr>Gracias </vt:lpstr>
      <vt:lpstr>Presentación de PowerPoint</vt:lpstr>
      <vt:lpstr>Estimación de ecuación de ingresos:</vt:lpstr>
      <vt:lpstr>Ecuaciones de ingresos</vt:lpstr>
      <vt:lpstr>Ecuaciones de ingresos</vt:lpstr>
      <vt:lpstr>¿En qué grado las políticas educacionales permiten cerrar esta brecha?</vt:lpstr>
      <vt:lpstr>Políticas públicas: Extensión de la jornada escolar (JEC) (Variable dependiente: ingresos)</vt:lpstr>
      <vt:lpstr>Dónde está funcionando el SNED?</vt:lpstr>
      <vt:lpstr>Presentación de PowerPoint</vt:lpstr>
      <vt:lpstr>Presentación de PowerPoint</vt:lpstr>
      <vt:lpstr>Entonces …</vt:lpstr>
      <vt:lpstr>Cambios demográficos</vt:lpstr>
      <vt:lpstr>Automatización, mercado del trabajo y bienestar</vt:lpstr>
      <vt:lpstr>Presentación de PowerPoint</vt:lpstr>
      <vt:lpstr>Automatización, mercado del trabajo y bienestar</vt:lpstr>
      <vt:lpstr>¿Dónde está el futuro de la competitividad mundial?</vt:lpstr>
      <vt:lpstr>Presentación de PowerPoint</vt:lpstr>
      <vt:lpstr>Conclusiones</vt:lpstr>
      <vt:lpstr>Gracias…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Desigualdad y políticas educacionales: desde la subvención preferencial a una subvención escolar pública</dc:title>
  <dc:creator>Dante Contreras</dc:creator>
  <cp:lastModifiedBy>Mario Rebolledo</cp:lastModifiedBy>
  <cp:revision>189</cp:revision>
  <dcterms:created xsi:type="dcterms:W3CDTF">2012-05-09T20:30:02Z</dcterms:created>
  <dcterms:modified xsi:type="dcterms:W3CDTF">2023-04-17T13:38:24Z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0x010100DF6514B35F800B40A3A0B8CFAD00780A</vt:lpwstr>
  </property>
</Properties>
</file>