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4"/>
  </p:notesMasterIdLst>
  <p:sldIdLst>
    <p:sldId id="256" r:id="rId2"/>
    <p:sldId id="520" r:id="rId3"/>
    <p:sldId id="552" r:id="rId4"/>
    <p:sldId id="553" r:id="rId5"/>
    <p:sldId id="554" r:id="rId6"/>
    <p:sldId id="555" r:id="rId7"/>
    <p:sldId id="556" r:id="rId8"/>
    <p:sldId id="557" r:id="rId9"/>
    <p:sldId id="558" r:id="rId10"/>
    <p:sldId id="559" r:id="rId11"/>
    <p:sldId id="560" r:id="rId12"/>
    <p:sldId id="562" r:id="rId13"/>
  </p:sldIdLst>
  <p:sldSz cx="12192000" cy="6858000"/>
  <p:notesSz cx="6888163" cy="1002030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dolfo Ignacio Fuentes Werlinger" initials="AIFW" lastIdx="1" clrIdx="0">
    <p:extLst>
      <p:ext uri="{19B8F6BF-5375-455C-9EA6-DF929625EA0E}">
        <p15:presenceInfo xmlns:p15="http://schemas.microsoft.com/office/powerpoint/2012/main" userId="c20dc1715799e7bd" providerId="Windows Live"/>
      </p:ext>
    </p:extLst>
  </p:cmAuthor>
  <p:cmAuthor id="2" name="Jorge" initials="J" lastIdx="3" clrIdx="1">
    <p:extLst>
      <p:ext uri="{19B8F6BF-5375-455C-9EA6-DF929625EA0E}">
        <p15:presenceInfo xmlns:p15="http://schemas.microsoft.com/office/powerpoint/2012/main" userId="Jorge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6A2"/>
    <a:srgbClr val="0D4194"/>
    <a:srgbClr val="002F8E"/>
    <a:srgbClr val="23147A"/>
    <a:srgbClr val="425E90"/>
    <a:srgbClr val="4D6EA8"/>
    <a:srgbClr val="3F609A"/>
    <a:srgbClr val="32599E"/>
    <a:srgbClr val="FF9D9F"/>
    <a:srgbClr val="FF8E9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E29A4B6-1BBA-4783-AC0C-FDB20CD60BBE}" v="2" dt="2023-03-23T15:24:06.82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7B26C5-4107-4FEC-AEDC-1716B250A1EF}" styleName="Estilo claro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C083E6E3-FA7D-4D7B-A595-EF9225AFEA82}" styleName="Estilo claro 1 - Acento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2D5ABB26-0587-4C30-8999-92F81FD0307C}" styleName="Sin estilo ni cuadrícul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F2DE63D5-997A-4646-A377-4702673A728D}" styleName="Estilo claro 2 - Acento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8799B23B-EC83-4686-B30A-512413B5E67A}" styleName="Estilo claro 3 - Acento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0357" autoAdjust="0"/>
    <p:restoredTop sz="94660"/>
  </p:normalViewPr>
  <p:slideViewPr>
    <p:cSldViewPr snapToGrid="0">
      <p:cViewPr varScale="1">
        <p:scale>
          <a:sx n="64" d="100"/>
          <a:sy n="64" d="100"/>
        </p:scale>
        <p:origin x="354" y="78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20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4871" cy="502755"/>
          </a:xfrm>
          <a:prstGeom prst="rect">
            <a:avLst/>
          </a:prstGeom>
        </p:spPr>
        <p:txBody>
          <a:bodyPr vert="horz" lIns="96616" tIns="48308" rIns="96616" bIns="48308" rtlCol="0"/>
          <a:lstStyle>
            <a:lvl1pPr algn="l">
              <a:defRPr sz="1300"/>
            </a:lvl1pPr>
          </a:lstStyle>
          <a:p>
            <a:endParaRPr lang="es-CL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901698" y="0"/>
            <a:ext cx="2984871" cy="502755"/>
          </a:xfrm>
          <a:prstGeom prst="rect">
            <a:avLst/>
          </a:prstGeom>
        </p:spPr>
        <p:txBody>
          <a:bodyPr vert="horz" lIns="96616" tIns="48308" rIns="96616" bIns="48308" rtlCol="0"/>
          <a:lstStyle>
            <a:lvl1pPr algn="r">
              <a:defRPr sz="1300"/>
            </a:lvl1pPr>
          </a:lstStyle>
          <a:p>
            <a:fld id="{5B279BBF-BB1A-F647-AE6C-14B876AC4061}" type="datetimeFigureOut">
              <a:rPr lang="es-CL" smtClean="0"/>
              <a:t>27-03-2023</a:t>
            </a:fld>
            <a:endParaRPr lang="es-CL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439738" y="1252538"/>
            <a:ext cx="6008687" cy="33813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16" tIns="48308" rIns="96616" bIns="48308" rtlCol="0" anchor="ctr"/>
          <a:lstStyle/>
          <a:p>
            <a:endParaRPr lang="es-CL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8817" y="4822269"/>
            <a:ext cx="5510530" cy="3945493"/>
          </a:xfrm>
          <a:prstGeom prst="rect">
            <a:avLst/>
          </a:prstGeom>
        </p:spPr>
        <p:txBody>
          <a:bodyPr vert="horz" lIns="96616" tIns="48308" rIns="96616" bIns="48308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9517547"/>
            <a:ext cx="2984871" cy="502754"/>
          </a:xfrm>
          <a:prstGeom prst="rect">
            <a:avLst/>
          </a:prstGeom>
        </p:spPr>
        <p:txBody>
          <a:bodyPr vert="horz" lIns="96616" tIns="48308" rIns="96616" bIns="48308" rtlCol="0" anchor="b"/>
          <a:lstStyle>
            <a:lvl1pPr algn="l">
              <a:defRPr sz="1300"/>
            </a:lvl1pPr>
          </a:lstStyle>
          <a:p>
            <a:endParaRPr lang="es-C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901698" y="9517547"/>
            <a:ext cx="2984871" cy="502754"/>
          </a:xfrm>
          <a:prstGeom prst="rect">
            <a:avLst/>
          </a:prstGeom>
        </p:spPr>
        <p:txBody>
          <a:bodyPr vert="horz" lIns="96616" tIns="48308" rIns="96616" bIns="48308" rtlCol="0" anchor="b"/>
          <a:lstStyle>
            <a:lvl1pPr algn="r">
              <a:defRPr sz="1300"/>
            </a:lvl1pPr>
          </a:lstStyle>
          <a:p>
            <a:fld id="{C708D757-C54B-A147-8E13-6085CA1C69C4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5821650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ángulo">
            <a:extLst>
              <a:ext uri="{FF2B5EF4-FFF2-40B4-BE49-F238E27FC236}">
                <a16:creationId xmlns:a16="http://schemas.microsoft.com/office/drawing/2014/main" id="{359AE2A1-4CA2-49E1-8262-0C066C182B61}"/>
              </a:ext>
            </a:extLst>
          </p:cNvPr>
          <p:cNvSpPr/>
          <p:nvPr userDrawn="1"/>
        </p:nvSpPr>
        <p:spPr>
          <a:xfrm>
            <a:off x="0" y="-1"/>
            <a:ext cx="12210111" cy="695385"/>
          </a:xfrm>
          <a:prstGeom prst="rect">
            <a:avLst/>
          </a:prstGeom>
          <a:solidFill>
            <a:srgbClr val="0D4194"/>
          </a:solidFill>
          <a:ln w="12700">
            <a:solidFill>
              <a:srgbClr val="0D4194"/>
            </a:solidFill>
            <a:miter lim="400000"/>
          </a:ln>
        </p:spPr>
        <p:txBody>
          <a:bodyPr lIns="0" tIns="0" rIns="0" bIns="0" anchor="ctr"/>
          <a:lstStyle/>
          <a:p>
            <a:pPr algn="ctr"/>
            <a:endParaRPr/>
          </a:p>
        </p:txBody>
      </p:sp>
      <p:sp>
        <p:nvSpPr>
          <p:cNvPr id="11" name="Rectángulo 10">
            <a:extLst>
              <a:ext uri="{FF2B5EF4-FFF2-40B4-BE49-F238E27FC236}">
                <a16:creationId xmlns:a16="http://schemas.microsoft.com/office/drawing/2014/main" id="{99575E43-3252-4571-B23D-191EB2B85181}"/>
              </a:ext>
            </a:extLst>
          </p:cNvPr>
          <p:cNvSpPr/>
          <p:nvPr userDrawn="1"/>
        </p:nvSpPr>
        <p:spPr>
          <a:xfrm>
            <a:off x="802008" y="695384"/>
            <a:ext cx="10515600" cy="543268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08B183F7-8788-2D40-A1C3-6A7AC00546C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>
            <a:normAutofit/>
          </a:bodyPr>
          <a:lstStyle>
            <a:lvl1pPr algn="ctr">
              <a:defRPr sz="5000">
                <a:latin typeface="Century Schoolbook" panose="02040604050505020304" pitchFamily="18" charset="0"/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1196A549-F6FA-2741-95E1-556BEBA3BD5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latin typeface="Century Schoolbook" panose="02040604050505020304" pitchFamily="18" charset="0"/>
              </a:defRPr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CL"/>
          </a:p>
        </p:txBody>
      </p:sp>
      <p:pic>
        <p:nvPicPr>
          <p:cNvPr id="21" name="logo_CEP_version_02-blanco.png" descr="logo_CEP_version_02-blanco.png">
            <a:extLst>
              <a:ext uri="{FF2B5EF4-FFF2-40B4-BE49-F238E27FC236}">
                <a16:creationId xmlns:a16="http://schemas.microsoft.com/office/drawing/2014/main" id="{47C35C7C-213A-4F0A-A7A4-DE4079CBB17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708276" y="-8468"/>
            <a:ext cx="2664296" cy="751078"/>
          </a:xfrm>
          <a:prstGeom prst="rect">
            <a:avLst/>
          </a:prstGeom>
          <a:ln w="12700">
            <a:miter lim="400000"/>
          </a:ln>
        </p:spPr>
      </p:pic>
      <p:cxnSp>
        <p:nvCxnSpPr>
          <p:cNvPr id="20" name="Conector recto 19">
            <a:extLst>
              <a:ext uri="{FF2B5EF4-FFF2-40B4-BE49-F238E27FC236}">
                <a16:creationId xmlns:a16="http://schemas.microsoft.com/office/drawing/2014/main" id="{F33365EC-BA2D-429A-9360-D9D8DA016D63}"/>
              </a:ext>
            </a:extLst>
          </p:cNvPr>
          <p:cNvCxnSpPr>
            <a:cxnSpLocks/>
          </p:cNvCxnSpPr>
          <p:nvPr userDrawn="1"/>
        </p:nvCxnSpPr>
        <p:spPr>
          <a:xfrm>
            <a:off x="802008" y="65005"/>
            <a:ext cx="0" cy="60021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Conector recto 21">
            <a:extLst>
              <a:ext uri="{FF2B5EF4-FFF2-40B4-BE49-F238E27FC236}">
                <a16:creationId xmlns:a16="http://schemas.microsoft.com/office/drawing/2014/main" id="{23B939CF-BCD2-4EA5-96B3-481215C983DC}"/>
              </a:ext>
            </a:extLst>
          </p:cNvPr>
          <p:cNvCxnSpPr>
            <a:cxnSpLocks/>
          </p:cNvCxnSpPr>
          <p:nvPr userDrawn="1"/>
        </p:nvCxnSpPr>
        <p:spPr>
          <a:xfrm flipH="1">
            <a:off x="838200" y="65005"/>
            <a:ext cx="1908" cy="60021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10 Rectángulo">
            <a:extLst>
              <a:ext uri="{FF2B5EF4-FFF2-40B4-BE49-F238E27FC236}">
                <a16:creationId xmlns:a16="http://schemas.microsoft.com/office/drawing/2014/main" id="{C36A41BA-084F-42C6-A54F-8B98C67E3298}"/>
              </a:ext>
            </a:extLst>
          </p:cNvPr>
          <p:cNvSpPr/>
          <p:nvPr userDrawn="1"/>
        </p:nvSpPr>
        <p:spPr bwMode="auto">
          <a:xfrm>
            <a:off x="0" y="6165452"/>
            <a:ext cx="12192000" cy="709821"/>
          </a:xfrm>
          <a:prstGeom prst="rect">
            <a:avLst/>
          </a:prstGeom>
          <a:solidFill>
            <a:srgbClr val="0D4194"/>
          </a:solidFill>
          <a:ln w="9525" cap="flat" cmpd="sng" algn="ctr">
            <a:solidFill>
              <a:srgbClr val="0D4194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CL" sz="2400" b="0" i="0" u="none" strike="noStrike" cap="none" normalizeH="0" baseline="0">
              <a:ln>
                <a:noFill/>
              </a:ln>
              <a:solidFill>
                <a:srgbClr val="5D6E65"/>
              </a:solidFill>
              <a:effectLst/>
              <a:latin typeface="Arial" charset="0"/>
              <a:ea typeface="ヒラギノ角ゴ ProN W3" pitchFamily="1" charset="-128"/>
              <a:sym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7160692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y objetos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ángulo 8">
            <a:extLst>
              <a:ext uri="{FF2B5EF4-FFF2-40B4-BE49-F238E27FC236}">
                <a16:creationId xmlns:a16="http://schemas.microsoft.com/office/drawing/2014/main" id="{DC067F8F-295B-4E20-9D85-5085841C5264}"/>
              </a:ext>
            </a:extLst>
          </p:cNvPr>
          <p:cNvSpPr/>
          <p:nvPr userDrawn="1"/>
        </p:nvSpPr>
        <p:spPr>
          <a:xfrm>
            <a:off x="838200" y="712658"/>
            <a:ext cx="10515600" cy="543268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7" name="Rectángulo">
            <a:extLst>
              <a:ext uri="{FF2B5EF4-FFF2-40B4-BE49-F238E27FC236}">
                <a16:creationId xmlns:a16="http://schemas.microsoft.com/office/drawing/2014/main" id="{D578FC84-E507-449A-808A-2B3D1E635C2E}"/>
              </a:ext>
            </a:extLst>
          </p:cNvPr>
          <p:cNvSpPr/>
          <p:nvPr userDrawn="1"/>
        </p:nvSpPr>
        <p:spPr>
          <a:xfrm>
            <a:off x="0" y="-1"/>
            <a:ext cx="12210111" cy="695385"/>
          </a:xfrm>
          <a:prstGeom prst="rect">
            <a:avLst/>
          </a:prstGeom>
          <a:solidFill>
            <a:srgbClr val="0D4194"/>
          </a:solidFill>
          <a:ln w="12700">
            <a:solidFill>
              <a:srgbClr val="0D4194"/>
            </a:solidFill>
            <a:miter lim="400000"/>
          </a:ln>
        </p:spPr>
        <p:txBody>
          <a:bodyPr lIns="0" tIns="0" rIns="0" bIns="0" anchor="ctr"/>
          <a:lstStyle/>
          <a:p>
            <a:pPr algn="ctr"/>
            <a:endParaRPr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46A7123B-404C-9845-B162-267829067E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695383"/>
          </a:xfrm>
        </p:spPr>
        <p:txBody>
          <a:bodyPr>
            <a:normAutofit/>
          </a:bodyPr>
          <a:lstStyle>
            <a:lvl1pPr>
              <a:defRPr sz="3000" b="0">
                <a:solidFill>
                  <a:schemeClr val="bg1"/>
                </a:solidFill>
                <a:latin typeface="Century Schoolbook" panose="02040604050505020304" pitchFamily="18" charset="0"/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49B4995-17F5-314E-A162-E8E4FEC6AB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8779" y="995432"/>
            <a:ext cx="9856472" cy="4627155"/>
          </a:xfrm>
        </p:spPr>
        <p:txBody>
          <a:bodyPr/>
          <a:lstStyle>
            <a:lvl1pPr>
              <a:defRPr>
                <a:latin typeface="Century Schoolbook" panose="02040604050505020304" pitchFamily="18" charset="0"/>
              </a:defRPr>
            </a:lvl1pPr>
            <a:lvl2pPr>
              <a:defRPr>
                <a:latin typeface="Century Schoolbook" panose="02040604050505020304" pitchFamily="18" charset="0"/>
              </a:defRPr>
            </a:lvl2pPr>
            <a:lvl3pPr>
              <a:defRPr>
                <a:latin typeface="Century Schoolbook" panose="02040604050505020304" pitchFamily="18" charset="0"/>
              </a:defRPr>
            </a:lvl3pPr>
            <a:lvl4pPr>
              <a:defRPr>
                <a:latin typeface="Century Schoolbook" panose="02040604050505020304" pitchFamily="18" charset="0"/>
              </a:defRPr>
            </a:lvl4pPr>
            <a:lvl5pPr>
              <a:defRPr>
                <a:latin typeface="Century Schoolbook" panose="02040604050505020304" pitchFamily="18" charset="0"/>
              </a:defRPr>
            </a:lvl5pPr>
          </a:lstStyle>
          <a:p>
            <a:pPr lvl="0"/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2D78A412-EC86-CA49-A793-BDA9B0B894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F09A165-4D52-AA40-871B-605B5E87C9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E98EBC1-0532-874D-BE54-81375F08E9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286AD-2799-C44A-A25F-7AB8C47F0729}" type="slidenum">
              <a:rPr lang="es-CL" smtClean="0"/>
              <a:t>‹Nº›</a:t>
            </a:fld>
            <a:endParaRPr lang="es-CL"/>
          </a:p>
        </p:txBody>
      </p:sp>
      <p:sp>
        <p:nvSpPr>
          <p:cNvPr id="8" name="Rectángulo">
            <a:extLst>
              <a:ext uri="{FF2B5EF4-FFF2-40B4-BE49-F238E27FC236}">
                <a16:creationId xmlns:a16="http://schemas.microsoft.com/office/drawing/2014/main" id="{82F3A57F-013E-4724-8130-45E6B8484705}"/>
              </a:ext>
            </a:extLst>
          </p:cNvPr>
          <p:cNvSpPr/>
          <p:nvPr userDrawn="1"/>
        </p:nvSpPr>
        <p:spPr>
          <a:xfrm>
            <a:off x="0" y="6162615"/>
            <a:ext cx="12192000" cy="695385"/>
          </a:xfrm>
          <a:prstGeom prst="rect">
            <a:avLst/>
          </a:prstGeom>
          <a:solidFill>
            <a:srgbClr val="0D4194"/>
          </a:solidFill>
          <a:ln w="12700">
            <a:solidFill>
              <a:srgbClr val="0D4194"/>
            </a:solidFill>
            <a:miter lim="400000"/>
          </a:ln>
        </p:spPr>
        <p:txBody>
          <a:bodyPr lIns="0" tIns="0" rIns="0" bIns="0" anchor="ctr"/>
          <a:lstStyle/>
          <a:p>
            <a:pPr algn="ctr"/>
            <a:endParaRPr/>
          </a:p>
        </p:txBody>
      </p:sp>
      <p:pic>
        <p:nvPicPr>
          <p:cNvPr id="25" name="logo_CEP_version_02-blanco.png" descr="logo_CEP_version_02-blanco.png">
            <a:extLst>
              <a:ext uri="{FF2B5EF4-FFF2-40B4-BE49-F238E27FC236}">
                <a16:creationId xmlns:a16="http://schemas.microsoft.com/office/drawing/2014/main" id="{C1721E8F-97B2-4E70-B183-D9371301718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9535885" y="6127480"/>
            <a:ext cx="2664296" cy="751078"/>
          </a:xfrm>
          <a:prstGeom prst="rect">
            <a:avLst/>
          </a:prstGeom>
          <a:ln w="12700">
            <a:miter lim="400000"/>
          </a:ln>
        </p:spPr>
      </p:pic>
      <p:cxnSp>
        <p:nvCxnSpPr>
          <p:cNvPr id="26" name="Conector recto 25">
            <a:extLst>
              <a:ext uri="{FF2B5EF4-FFF2-40B4-BE49-F238E27FC236}">
                <a16:creationId xmlns:a16="http://schemas.microsoft.com/office/drawing/2014/main" id="{23E50C9F-AEB9-411D-879E-8F6EA2384312}"/>
              </a:ext>
            </a:extLst>
          </p:cNvPr>
          <p:cNvCxnSpPr>
            <a:cxnSpLocks/>
          </p:cNvCxnSpPr>
          <p:nvPr userDrawn="1"/>
        </p:nvCxnSpPr>
        <p:spPr>
          <a:xfrm>
            <a:off x="9629617" y="6200953"/>
            <a:ext cx="0" cy="60021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Conector recto 26">
            <a:extLst>
              <a:ext uri="{FF2B5EF4-FFF2-40B4-BE49-F238E27FC236}">
                <a16:creationId xmlns:a16="http://schemas.microsoft.com/office/drawing/2014/main" id="{696E48CC-79C7-43C4-A1B8-F73561341B7C}"/>
              </a:ext>
            </a:extLst>
          </p:cNvPr>
          <p:cNvCxnSpPr>
            <a:cxnSpLocks/>
          </p:cNvCxnSpPr>
          <p:nvPr userDrawn="1"/>
        </p:nvCxnSpPr>
        <p:spPr>
          <a:xfrm flipH="1">
            <a:off x="9665809" y="6200953"/>
            <a:ext cx="1908" cy="60021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Conector recto 29">
            <a:extLst>
              <a:ext uri="{FF2B5EF4-FFF2-40B4-BE49-F238E27FC236}">
                <a16:creationId xmlns:a16="http://schemas.microsoft.com/office/drawing/2014/main" id="{6B192D1D-4BA4-4623-89F7-6CFAD59EBD5A}"/>
              </a:ext>
            </a:extLst>
          </p:cNvPr>
          <p:cNvCxnSpPr>
            <a:cxnSpLocks/>
          </p:cNvCxnSpPr>
          <p:nvPr userDrawn="1"/>
        </p:nvCxnSpPr>
        <p:spPr>
          <a:xfrm>
            <a:off x="802008" y="65005"/>
            <a:ext cx="0" cy="60021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Conector recto 30">
            <a:extLst>
              <a:ext uri="{FF2B5EF4-FFF2-40B4-BE49-F238E27FC236}">
                <a16:creationId xmlns:a16="http://schemas.microsoft.com/office/drawing/2014/main" id="{C83354EF-EC02-4E62-8562-EBA0B01A5B49}"/>
              </a:ext>
            </a:extLst>
          </p:cNvPr>
          <p:cNvCxnSpPr>
            <a:cxnSpLocks/>
          </p:cNvCxnSpPr>
          <p:nvPr userDrawn="1"/>
        </p:nvCxnSpPr>
        <p:spPr>
          <a:xfrm flipH="1">
            <a:off x="838200" y="65005"/>
            <a:ext cx="1908" cy="60021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2436617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ángulo">
            <a:extLst>
              <a:ext uri="{FF2B5EF4-FFF2-40B4-BE49-F238E27FC236}">
                <a16:creationId xmlns:a16="http://schemas.microsoft.com/office/drawing/2014/main" id="{0CBFD349-D4D2-4229-B77B-398078C293C3}"/>
              </a:ext>
            </a:extLst>
          </p:cNvPr>
          <p:cNvSpPr/>
          <p:nvPr userDrawn="1"/>
        </p:nvSpPr>
        <p:spPr>
          <a:xfrm>
            <a:off x="0" y="1"/>
            <a:ext cx="12192000" cy="6858000"/>
          </a:xfrm>
          <a:prstGeom prst="rect">
            <a:avLst/>
          </a:prstGeom>
          <a:solidFill>
            <a:srgbClr val="0D4194"/>
          </a:solidFill>
          <a:ln w="12700">
            <a:solidFill>
              <a:srgbClr val="0D4194"/>
            </a:solidFill>
            <a:miter lim="400000"/>
          </a:ln>
        </p:spPr>
        <p:txBody>
          <a:bodyPr lIns="0" tIns="0" rIns="0" bIns="0" anchor="ctr"/>
          <a:lstStyle/>
          <a:p>
            <a:pPr algn="ctr"/>
            <a:endParaRPr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4598A1D3-2DDA-AA4B-9CAE-5ADE4FA3C0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2008" y="4117977"/>
            <a:ext cx="10515600" cy="1325563"/>
          </a:xfrm>
        </p:spPr>
        <p:txBody>
          <a:bodyPr/>
          <a:lstStyle>
            <a:lvl1pPr>
              <a:defRPr>
                <a:solidFill>
                  <a:schemeClr val="bg1"/>
                </a:solidFill>
                <a:latin typeface="Century Schoolbook" panose="02040604050505020304" pitchFamily="18" charset="0"/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cxnSp>
        <p:nvCxnSpPr>
          <p:cNvPr id="8" name="Conector recto 7">
            <a:extLst>
              <a:ext uri="{FF2B5EF4-FFF2-40B4-BE49-F238E27FC236}">
                <a16:creationId xmlns:a16="http://schemas.microsoft.com/office/drawing/2014/main" id="{FA13C81F-91F5-4A14-95B2-AEA797EFA68C}"/>
              </a:ext>
            </a:extLst>
          </p:cNvPr>
          <p:cNvCxnSpPr>
            <a:cxnSpLocks/>
          </p:cNvCxnSpPr>
          <p:nvPr userDrawn="1"/>
        </p:nvCxnSpPr>
        <p:spPr>
          <a:xfrm>
            <a:off x="801153" y="5511689"/>
            <a:ext cx="10515600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logo_CEP_version_02-blanco.png" descr="logo_CEP_version_02-blanco.png">
            <a:extLst>
              <a:ext uri="{FF2B5EF4-FFF2-40B4-BE49-F238E27FC236}">
                <a16:creationId xmlns:a16="http://schemas.microsoft.com/office/drawing/2014/main" id="{01211D5F-5F52-4EC2-862B-A283C93EB78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708276" y="-8468"/>
            <a:ext cx="2664296" cy="751078"/>
          </a:xfrm>
          <a:prstGeom prst="rect">
            <a:avLst/>
          </a:prstGeom>
          <a:ln w="12700">
            <a:miter lim="400000"/>
          </a:ln>
        </p:spPr>
      </p:pic>
      <p:cxnSp>
        <p:nvCxnSpPr>
          <p:cNvPr id="12" name="Conector recto 11">
            <a:extLst>
              <a:ext uri="{FF2B5EF4-FFF2-40B4-BE49-F238E27FC236}">
                <a16:creationId xmlns:a16="http://schemas.microsoft.com/office/drawing/2014/main" id="{41D7E092-5618-4BEB-9B36-AD9A7DB8B1A1}"/>
              </a:ext>
            </a:extLst>
          </p:cNvPr>
          <p:cNvCxnSpPr>
            <a:cxnSpLocks/>
          </p:cNvCxnSpPr>
          <p:nvPr userDrawn="1"/>
        </p:nvCxnSpPr>
        <p:spPr>
          <a:xfrm>
            <a:off x="802008" y="65005"/>
            <a:ext cx="0" cy="60021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ector recto 12">
            <a:extLst>
              <a:ext uri="{FF2B5EF4-FFF2-40B4-BE49-F238E27FC236}">
                <a16:creationId xmlns:a16="http://schemas.microsoft.com/office/drawing/2014/main" id="{0523A4EF-2E98-43BA-9D43-F3CB49FE9EA7}"/>
              </a:ext>
            </a:extLst>
          </p:cNvPr>
          <p:cNvCxnSpPr>
            <a:cxnSpLocks/>
          </p:cNvCxnSpPr>
          <p:nvPr userDrawn="1"/>
        </p:nvCxnSpPr>
        <p:spPr>
          <a:xfrm flipH="1">
            <a:off x="838200" y="65005"/>
            <a:ext cx="1908" cy="60021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80103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3B1D12AD-7EE7-C044-8E0D-6181D58F87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54138969-AFEF-2941-B3B7-15F8E3C538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09960421-884C-5442-B94F-167F0F486C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286AD-2799-C44A-A25F-7AB8C47F0729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1614005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F61F7B7-007E-C64F-B048-BE68E52753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A9B6824-CE54-D944-B9F9-A821EF03E7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26B2BE5C-9152-F847-9E39-0EF030488C0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B6D4BE7D-8816-5F41-9F5E-72B309658E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35A90991-4A4E-AF40-B3E3-583EED6172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1E936C9E-9484-1D42-90DA-03A8C3D81F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286AD-2799-C44A-A25F-7AB8C47F0729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707351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3C9C4EB-A235-B941-B2FB-099914B2EF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C969E7D0-B55F-6442-86C8-0117979697B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endParaRPr lang="es-CL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360F93BD-CE41-5246-AADE-60C4084D31F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2C192F4F-E7E4-4643-831E-4AB4A5DCE2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21FF7319-0FCD-B343-99EE-912CB7FCF1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06BDA027-9996-7147-AA06-F3DC38B6D7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286AD-2799-C44A-A25F-7AB8C47F0729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7323877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A2733F0-489E-8B42-876C-4E6909FF31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9B5B4697-3006-FC43-9E97-8FECAADC7EB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0840C22-FCAC-9641-9FD6-CCFE443948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C08816B-737A-3F40-A3E5-A95F0D4728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44BC643-91C3-8D46-8741-1C82AA06D9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286AD-2799-C44A-A25F-7AB8C47F0729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0820501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73F96282-ABB0-4844-859C-B8ACBCCDA51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C9C5A15F-5482-5F44-920F-BBAA9098978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36AA8E0-0D43-8149-960D-90CEED3692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9414BEB-92BC-A345-A751-852CF35640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A33A88B-3BF4-7649-8B48-9AACE3A52C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286AD-2799-C44A-A25F-7AB8C47F0729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8426464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seño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F5DEC0D-2011-45F2-8F3B-237FEE1029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15652F1B-ABAE-4685-8311-5F43CB2408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09F954EF-2D54-4242-A182-2A80942F4E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2B3185F3-6B96-492B-BEB1-CC888B1A79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286AD-2799-C44A-A25F-7AB8C47F0729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2085982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9139F5F4-A62D-684F-BC79-E021BE218B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53BED6F9-DCCB-B341-869D-20546EBD3C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5C3C552-5470-284C-ADCE-0D161BA901D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4AB0562-D274-4447-B2B0-7B54A5E3CFD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8239C42-7741-4540-83CF-F031EC34A27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F286AD-2799-C44A-A25F-7AB8C47F0729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8884900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</p:sldLayoutIdLst>
  <p:hf hdr="0" ftr="0" dt="0"/>
  <p:txStyles>
    <p:titleStyle>
      <a:lvl1pPr algn="l" defTabSz="914377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94" indent="-228594" algn="l" defTabSz="914377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8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1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L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DB915FC-5A24-49CF-8FEF-9FBA80A6F58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798900"/>
            <a:ext cx="9144000" cy="2387600"/>
          </a:xfrm>
        </p:spPr>
        <p:txBody>
          <a:bodyPr>
            <a:noAutofit/>
          </a:bodyPr>
          <a:lstStyle/>
          <a:p>
            <a:r>
              <a:rPr lang="es-CL" sz="4400" dirty="0">
                <a:latin typeface="+mn-lt"/>
              </a:rPr>
              <a:t>Presentación a subcomisión de derechos económicos, sociales, culturales y ambientales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600259EA-0C68-4AE8-BC75-82BDE881346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186500"/>
            <a:ext cx="9144000" cy="1655762"/>
          </a:xfrm>
        </p:spPr>
        <p:txBody>
          <a:bodyPr>
            <a:normAutofit/>
          </a:bodyPr>
          <a:lstStyle/>
          <a:p>
            <a:endParaRPr lang="es-CL" sz="2000" dirty="0">
              <a:latin typeface="+mn-lt"/>
            </a:endParaRPr>
          </a:p>
          <a:p>
            <a:r>
              <a:rPr lang="es-CL" sz="2000" dirty="0">
                <a:latin typeface="+mn-lt"/>
              </a:rPr>
              <a:t>Rodrigo Vergara</a:t>
            </a:r>
          </a:p>
          <a:p>
            <a:r>
              <a:rPr lang="es-CL" sz="2000" dirty="0">
                <a:latin typeface="+mn-lt"/>
              </a:rPr>
              <a:t>Centro de Estudios Públicos</a:t>
            </a:r>
          </a:p>
          <a:p>
            <a:r>
              <a:rPr lang="es-CL" sz="2000" dirty="0">
                <a:latin typeface="+mn-lt"/>
              </a:rPr>
              <a:t>23-03-2023</a:t>
            </a:r>
          </a:p>
        </p:txBody>
      </p:sp>
    </p:spTree>
    <p:extLst>
      <p:ext uri="{BB962C8B-B14F-4D97-AF65-F5344CB8AC3E}">
        <p14:creationId xmlns:p14="http://schemas.microsoft.com/office/powerpoint/2010/main" val="56659901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8D436EF-3649-489E-B2B3-315B35C509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CL" sz="4400" b="1" dirty="0">
                <a:latin typeface="+mj-lt"/>
              </a:rPr>
              <a:t>Sobre el financiamiento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989E6E0-7DBE-4FE3-A758-ED35520C11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7220" y="850227"/>
            <a:ext cx="10357559" cy="5024595"/>
          </a:xfrm>
        </p:spPr>
        <p:txBody>
          <a:bodyPr>
            <a:normAutofit/>
          </a:bodyPr>
          <a:lstStyle/>
          <a:p>
            <a:pPr marL="457189" lvl="1" indent="0" algn="just">
              <a:lnSpc>
                <a:spcPct val="100000"/>
              </a:lnSpc>
              <a:buNone/>
            </a:pPr>
            <a:r>
              <a:rPr lang="es-ES" sz="2600" dirty="0">
                <a:latin typeface="+mj-lt"/>
              </a:rPr>
              <a:t> </a:t>
            </a:r>
          </a:p>
          <a:p>
            <a:pPr lvl="1"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es-ES" sz="2600" dirty="0">
                <a:latin typeface="+mj-lt"/>
              </a:rPr>
              <a:t> Para el desarrollo económico y social es clave mantener equilibrios fiscales.</a:t>
            </a:r>
          </a:p>
          <a:p>
            <a:pPr lvl="1"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es-ES" sz="2600" dirty="0">
                <a:latin typeface="+mj-lt"/>
              </a:rPr>
              <a:t> Equidad intergeneracional.</a:t>
            </a:r>
          </a:p>
          <a:p>
            <a:pPr lvl="1"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es-ES" sz="2600" b="1" dirty="0">
                <a:latin typeface="+mj-lt"/>
              </a:rPr>
              <a:t> Ejemplo 1</a:t>
            </a:r>
            <a:r>
              <a:rPr lang="es-ES" sz="2600" dirty="0">
                <a:latin typeface="+mj-lt"/>
              </a:rPr>
              <a:t>: Suiza. Su constitución considera el bienestar de la población y la igualdad de oportunidades como fines del estado, y concibe las prestaciones sociales como objetivos sociales, limitados por los recursos económicos disponibles y sin garantías judiciales.</a:t>
            </a:r>
          </a:p>
          <a:p>
            <a:pPr lvl="1"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es-ES" sz="2600" dirty="0">
                <a:latin typeface="+mj-lt"/>
              </a:rPr>
              <a:t> </a:t>
            </a:r>
            <a:r>
              <a:rPr lang="es-ES" sz="2600" b="1" dirty="0">
                <a:latin typeface="+mj-lt"/>
              </a:rPr>
              <a:t>Ejemplo 2</a:t>
            </a:r>
            <a:r>
              <a:rPr lang="es-ES" sz="2600" dirty="0">
                <a:latin typeface="+mj-lt"/>
              </a:rPr>
              <a:t>: Colombia y sus problemas fiscales.</a:t>
            </a:r>
          </a:p>
          <a:p>
            <a:pPr lvl="1"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es-ES" sz="2600" dirty="0">
                <a:latin typeface="+mj-lt"/>
              </a:rPr>
              <a:t> Estudio costos de la propuesta constitucional previa: </a:t>
            </a:r>
            <a:r>
              <a:rPr lang="es-ES" sz="2600" b="1" dirty="0">
                <a:latin typeface="+mj-lt"/>
              </a:rPr>
              <a:t>entre 9% y 14% del PIB.</a:t>
            </a:r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832554AA-277D-4160-B013-6ED4E5FDCC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799907" y="6338245"/>
            <a:ext cx="2743200" cy="365125"/>
          </a:xfrm>
        </p:spPr>
        <p:txBody>
          <a:bodyPr/>
          <a:lstStyle/>
          <a:p>
            <a:fld id="{88F286AD-2799-C44A-A25F-7AB8C47F0729}" type="slidenum">
              <a:rPr lang="es-CL" sz="2400" b="1" smtClean="0">
                <a:solidFill>
                  <a:schemeClr val="bg1"/>
                </a:solidFill>
              </a:rPr>
              <a:t>10</a:t>
            </a:fld>
            <a:endParaRPr lang="es-CL" sz="2400" b="1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1475652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8D436EF-3649-489E-B2B3-315B35C509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CL" sz="4400" b="1" dirty="0">
                <a:latin typeface="+mj-lt"/>
              </a:rPr>
              <a:t>Alguna evidencia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989E6E0-7DBE-4FE3-A758-ED35520C11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7220" y="850227"/>
            <a:ext cx="10357559" cy="5024595"/>
          </a:xfrm>
        </p:spPr>
        <p:txBody>
          <a:bodyPr>
            <a:normAutofit fontScale="92500" lnSpcReduction="10000"/>
          </a:bodyPr>
          <a:lstStyle/>
          <a:p>
            <a:pPr marL="457189" lvl="1" indent="0" algn="just">
              <a:lnSpc>
                <a:spcPct val="100000"/>
              </a:lnSpc>
              <a:buNone/>
            </a:pPr>
            <a:r>
              <a:rPr lang="es-ES" sz="2600" dirty="0">
                <a:latin typeface="+mj-lt"/>
              </a:rPr>
              <a:t> </a:t>
            </a:r>
          </a:p>
          <a:p>
            <a:pPr lvl="1"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es-ES" sz="2600" dirty="0">
                <a:latin typeface="+mj-lt"/>
              </a:rPr>
              <a:t> Chilton y </a:t>
            </a:r>
            <a:r>
              <a:rPr lang="es-ES" sz="2600" dirty="0" err="1">
                <a:latin typeface="+mj-lt"/>
              </a:rPr>
              <a:t>Versteeg</a:t>
            </a:r>
            <a:r>
              <a:rPr lang="es-ES" sz="2600" dirty="0">
                <a:latin typeface="+mj-lt"/>
              </a:rPr>
              <a:t> (2017, 2020). Estudio para 196 países. No encuentran correlación entre adopción de derechos e incremento en el gasto público en salud y educación.</a:t>
            </a:r>
          </a:p>
          <a:p>
            <a:pPr lvl="1"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es-ES" sz="2600" b="1" dirty="0">
                <a:latin typeface="+mj-lt"/>
              </a:rPr>
              <a:t> </a:t>
            </a:r>
            <a:r>
              <a:rPr lang="es-ES" sz="2600" dirty="0">
                <a:latin typeface="+mj-lt"/>
              </a:rPr>
              <a:t>Los mismos autores muestran que el número de derechos en las constituciones se correlaciona negativamente con la protección de los derechos humanos. También con el PIB per-cápita.</a:t>
            </a:r>
          </a:p>
          <a:p>
            <a:pPr lvl="1"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es-ES" sz="2600" dirty="0">
                <a:latin typeface="+mj-lt"/>
              </a:rPr>
              <a:t> </a:t>
            </a:r>
            <a:r>
              <a:rPr lang="es-ES" sz="2600" dirty="0" err="1">
                <a:latin typeface="+mj-lt"/>
              </a:rPr>
              <a:t>Minkler</a:t>
            </a:r>
            <a:r>
              <a:rPr lang="es-ES" sz="2600" dirty="0">
                <a:latin typeface="+mj-lt"/>
              </a:rPr>
              <a:t> y </a:t>
            </a:r>
            <a:r>
              <a:rPr lang="es-ES" sz="2600" dirty="0" err="1">
                <a:latin typeface="+mj-lt"/>
              </a:rPr>
              <a:t>Prakash</a:t>
            </a:r>
            <a:r>
              <a:rPr lang="es-ES" sz="2600" dirty="0">
                <a:latin typeface="+mj-lt"/>
              </a:rPr>
              <a:t> (2017). </a:t>
            </a:r>
            <a:r>
              <a:rPr lang="es-ES" sz="2600">
                <a:latin typeface="+mj-lt"/>
              </a:rPr>
              <a:t>Encuentran una </a:t>
            </a:r>
            <a:r>
              <a:rPr lang="es-ES" sz="2600" dirty="0">
                <a:latin typeface="+mj-lt"/>
              </a:rPr>
              <a:t>correlación negativa entre derechos económicos y sociales tutelados y pobreza.</a:t>
            </a:r>
          </a:p>
          <a:p>
            <a:pPr lvl="1"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es-ES" sz="2600" dirty="0">
                <a:latin typeface="+mj-lt"/>
              </a:rPr>
              <a:t> Ejemplos de Australia, Dinamarca, Finlandia y Suecia.</a:t>
            </a:r>
          </a:p>
          <a:p>
            <a:pPr lvl="1"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es-ES" sz="2600" dirty="0">
                <a:latin typeface="+mj-lt"/>
              </a:rPr>
              <a:t> No obstante la incorporación de derechos sociales en la Constitución es un consenso </a:t>
            </a:r>
            <a:r>
              <a:rPr lang="es-ES" sz="2600" dirty="0" err="1">
                <a:latin typeface="+mj-lt"/>
              </a:rPr>
              <a:t>democr</a:t>
            </a:r>
            <a:r>
              <a:rPr lang="es-CL" sz="2600" dirty="0">
                <a:latin typeface="+mj-lt"/>
              </a:rPr>
              <a:t>ático</a:t>
            </a:r>
            <a:r>
              <a:rPr lang="es-ES" sz="2600" dirty="0">
                <a:latin typeface="+mj-lt"/>
              </a:rPr>
              <a:t> muy importante, el logro del progreso socioeconómico requiere también de otros elementos clave.</a:t>
            </a:r>
          </a:p>
          <a:p>
            <a:pPr marL="457189" lvl="1" indent="0" algn="just">
              <a:lnSpc>
                <a:spcPct val="100000"/>
              </a:lnSpc>
              <a:buNone/>
            </a:pPr>
            <a:endParaRPr lang="es-ES" sz="2600" dirty="0">
              <a:latin typeface="+mj-lt"/>
            </a:endParaRPr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832554AA-277D-4160-B013-6ED4E5FDCC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799907" y="6338245"/>
            <a:ext cx="2743200" cy="365125"/>
          </a:xfrm>
        </p:spPr>
        <p:txBody>
          <a:bodyPr/>
          <a:lstStyle/>
          <a:p>
            <a:fld id="{88F286AD-2799-C44A-A25F-7AB8C47F0729}" type="slidenum">
              <a:rPr lang="es-CL" sz="2400" b="1" smtClean="0">
                <a:solidFill>
                  <a:schemeClr val="bg1"/>
                </a:solidFill>
              </a:rPr>
              <a:t>11</a:t>
            </a:fld>
            <a:endParaRPr lang="es-CL" sz="2400" b="1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3909118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DB915FC-5A24-49CF-8FEF-9FBA80A6F58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798900"/>
            <a:ext cx="9144000" cy="2387600"/>
          </a:xfrm>
        </p:spPr>
        <p:txBody>
          <a:bodyPr>
            <a:noAutofit/>
          </a:bodyPr>
          <a:lstStyle/>
          <a:p>
            <a:r>
              <a:rPr lang="es-CL" sz="4400" dirty="0">
                <a:latin typeface="+mn-lt"/>
              </a:rPr>
              <a:t>Presentación a subcomisión de derechos económicos, sociales, culturales y ambientales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600259EA-0C68-4AE8-BC75-82BDE881346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186500"/>
            <a:ext cx="9144000" cy="1655762"/>
          </a:xfrm>
        </p:spPr>
        <p:txBody>
          <a:bodyPr>
            <a:normAutofit/>
          </a:bodyPr>
          <a:lstStyle/>
          <a:p>
            <a:endParaRPr lang="es-CL" sz="2000" dirty="0">
              <a:latin typeface="+mn-lt"/>
            </a:endParaRPr>
          </a:p>
          <a:p>
            <a:r>
              <a:rPr lang="es-CL" sz="2000" dirty="0">
                <a:latin typeface="+mn-lt"/>
              </a:rPr>
              <a:t>Rodrigo Vergara</a:t>
            </a:r>
          </a:p>
          <a:p>
            <a:r>
              <a:rPr lang="es-CL" sz="2000" dirty="0">
                <a:latin typeface="+mn-lt"/>
              </a:rPr>
              <a:t>Centro de Estudios Públicos</a:t>
            </a:r>
          </a:p>
          <a:p>
            <a:r>
              <a:rPr lang="es-CL" sz="2000" dirty="0">
                <a:latin typeface="+mn-lt"/>
              </a:rPr>
              <a:t>23-03-2023</a:t>
            </a:r>
          </a:p>
        </p:txBody>
      </p:sp>
    </p:spTree>
    <p:extLst>
      <p:ext uri="{BB962C8B-B14F-4D97-AF65-F5344CB8AC3E}">
        <p14:creationId xmlns:p14="http://schemas.microsoft.com/office/powerpoint/2010/main" val="12081848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8D436EF-3649-489E-B2B3-315B35C509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4400" b="1" dirty="0">
                <a:latin typeface="+mj-lt"/>
              </a:rPr>
              <a:t>T</a:t>
            </a:r>
            <a:r>
              <a:rPr lang="es-CL" sz="4400" b="1" dirty="0" err="1">
                <a:latin typeface="+mj-lt"/>
              </a:rPr>
              <a:t>emas</a:t>
            </a:r>
            <a:r>
              <a:rPr lang="es-CL" sz="4400" b="1" dirty="0">
                <a:latin typeface="+mj-lt"/>
              </a:rPr>
              <a:t> y consideraciones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989E6E0-7DBE-4FE3-A758-ED35520C11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7220" y="1036839"/>
            <a:ext cx="10357559" cy="5024595"/>
          </a:xfrm>
        </p:spPr>
        <p:txBody>
          <a:bodyPr>
            <a:normAutofit/>
          </a:bodyPr>
          <a:lstStyle/>
          <a:p>
            <a:pPr lvl="1">
              <a:buFont typeface="Wingdings" panose="05000000000000000000" pitchFamily="2" charset="2"/>
              <a:buChar char="Ø"/>
            </a:pPr>
            <a:r>
              <a:rPr lang="es-ES" sz="2800" dirty="0">
                <a:latin typeface="+mj-lt"/>
              </a:rPr>
              <a:t> Relativamente nuevos en términos constitucionales.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s-ES" sz="2800" dirty="0">
                <a:latin typeface="+mj-lt"/>
              </a:rPr>
              <a:t> En términos genéricos (sociales).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s-ES" sz="2800" dirty="0">
                <a:latin typeface="+mj-lt"/>
              </a:rPr>
              <a:t> Experiencia comparada.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s-ES" sz="2800" dirty="0">
                <a:latin typeface="+mj-lt"/>
              </a:rPr>
              <a:t> Estado social y democrático de derecho.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s-ES" sz="2800" dirty="0">
                <a:latin typeface="+mj-lt"/>
              </a:rPr>
              <a:t> Algunos principios. Provisión.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s-ES" sz="2800" dirty="0">
                <a:latin typeface="+mj-lt"/>
              </a:rPr>
              <a:t> Tutela y riesgo de judicialización.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s-ES" sz="2800" dirty="0">
                <a:latin typeface="+mj-lt"/>
              </a:rPr>
              <a:t> Progresividad.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s-ES" sz="2800" dirty="0">
                <a:latin typeface="+mj-lt"/>
              </a:rPr>
              <a:t> Financiamiento y responsabilidad fiscal.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s-ES" sz="2800" dirty="0">
                <a:latin typeface="+mj-lt"/>
              </a:rPr>
              <a:t> Evidencia empírica.</a:t>
            </a:r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832554AA-277D-4160-B013-6ED4E5FDCC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799907" y="6338245"/>
            <a:ext cx="2743200" cy="365125"/>
          </a:xfrm>
        </p:spPr>
        <p:txBody>
          <a:bodyPr/>
          <a:lstStyle/>
          <a:p>
            <a:fld id="{88F286AD-2799-C44A-A25F-7AB8C47F0729}" type="slidenum">
              <a:rPr lang="es-CL" sz="2400" b="1" smtClean="0">
                <a:solidFill>
                  <a:schemeClr val="bg1"/>
                </a:solidFill>
              </a:rPr>
              <a:t>2</a:t>
            </a:fld>
            <a:endParaRPr lang="es-CL" sz="2400" b="1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15225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8D436EF-3649-489E-B2B3-315B35C509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CL" sz="4400" b="1" dirty="0">
                <a:latin typeface="+mj-lt"/>
              </a:rPr>
              <a:t>Algunos antecedentes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989E6E0-7DBE-4FE3-A758-ED35520C11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7220" y="1036839"/>
            <a:ext cx="10357559" cy="5024595"/>
          </a:xfrm>
        </p:spPr>
        <p:txBody>
          <a:bodyPr>
            <a:normAutofit/>
          </a:bodyPr>
          <a:lstStyle/>
          <a:p>
            <a:pPr lvl="1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es-ES" sz="2600" dirty="0">
                <a:latin typeface="+mj-lt"/>
              </a:rPr>
              <a:t>Aunque hay evidencia previa, este es un tema que cobra fuerza a mediados del siglo XX (Chilton y </a:t>
            </a:r>
            <a:r>
              <a:rPr lang="es-ES" sz="2600" dirty="0" err="1">
                <a:latin typeface="+mj-lt"/>
              </a:rPr>
              <a:t>Versteeg</a:t>
            </a:r>
            <a:r>
              <a:rPr lang="es-ES" sz="2600" dirty="0">
                <a:latin typeface="+mj-lt"/>
              </a:rPr>
              <a:t>, 2020).</a:t>
            </a:r>
          </a:p>
          <a:p>
            <a:pPr lvl="1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s-ES" sz="2600" dirty="0">
                <a:latin typeface="+mj-lt"/>
              </a:rPr>
              <a:t>Declaración de la ONU (1948), PIDESC (1966).</a:t>
            </a:r>
          </a:p>
          <a:p>
            <a:pPr lvl="1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s-ES" sz="2600" dirty="0">
                <a:latin typeface="+mj-lt"/>
              </a:rPr>
              <a:t>Hay distintas experiencias:</a:t>
            </a:r>
          </a:p>
          <a:p>
            <a:pPr lvl="2">
              <a:buFont typeface="Wingdings" panose="05000000000000000000" pitchFamily="2" charset="2"/>
              <a:buChar char="q"/>
            </a:pPr>
            <a:r>
              <a:rPr lang="es-ES" sz="2400" dirty="0">
                <a:latin typeface="+mj-lt"/>
              </a:rPr>
              <a:t> </a:t>
            </a:r>
            <a:r>
              <a:rPr lang="es-ES" dirty="0">
                <a:latin typeface="+mj-lt"/>
              </a:rPr>
              <a:t>Países que los incluyen ampliamente y con tutelaje en la constitución (casos de AL).</a:t>
            </a:r>
          </a:p>
          <a:p>
            <a:pPr lvl="2">
              <a:buFont typeface="Wingdings" panose="05000000000000000000" pitchFamily="2" charset="2"/>
              <a:buChar char="q"/>
            </a:pPr>
            <a:r>
              <a:rPr lang="es-ES" sz="2400" dirty="0">
                <a:latin typeface="+mj-lt"/>
              </a:rPr>
              <a:t> </a:t>
            </a:r>
            <a:r>
              <a:rPr lang="es-ES" dirty="0">
                <a:latin typeface="+mj-lt"/>
              </a:rPr>
              <a:t>Otros que los incluyen más restringidamente y que dejan la tutela a lo que dispongan las leyes (España).</a:t>
            </a:r>
          </a:p>
          <a:p>
            <a:pPr lvl="2">
              <a:buFont typeface="Wingdings" panose="05000000000000000000" pitchFamily="2" charset="2"/>
              <a:buChar char="q"/>
            </a:pPr>
            <a:r>
              <a:rPr lang="es-ES" dirty="0">
                <a:latin typeface="+mj-lt"/>
              </a:rPr>
              <a:t> Otros más aspiracionales (Suiza).</a:t>
            </a:r>
          </a:p>
          <a:p>
            <a:pPr lvl="2">
              <a:buFont typeface="Wingdings" panose="05000000000000000000" pitchFamily="2" charset="2"/>
              <a:buChar char="q"/>
            </a:pPr>
            <a:r>
              <a:rPr lang="es-ES" dirty="0">
                <a:latin typeface="+mj-lt"/>
              </a:rPr>
              <a:t> Otros que tienen una declaración general y dejan la implementación a otras instancias (Alemania).</a:t>
            </a:r>
          </a:p>
          <a:p>
            <a:pPr lvl="2">
              <a:buFont typeface="Wingdings" panose="05000000000000000000" pitchFamily="2" charset="2"/>
              <a:buChar char="q"/>
            </a:pPr>
            <a:r>
              <a:rPr lang="es-ES" dirty="0">
                <a:latin typeface="+mj-lt"/>
              </a:rPr>
              <a:t> Otros que no los mencionan explícitamente y que son materia de leyes (Australia)</a:t>
            </a:r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832554AA-277D-4160-B013-6ED4E5FDCC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799907" y="6338245"/>
            <a:ext cx="2743200" cy="365125"/>
          </a:xfrm>
        </p:spPr>
        <p:txBody>
          <a:bodyPr/>
          <a:lstStyle/>
          <a:p>
            <a:fld id="{88F286AD-2799-C44A-A25F-7AB8C47F0729}" type="slidenum">
              <a:rPr lang="es-CL" sz="2400" b="1" smtClean="0">
                <a:solidFill>
                  <a:schemeClr val="bg1"/>
                </a:solidFill>
              </a:rPr>
              <a:t>3</a:t>
            </a:fld>
            <a:endParaRPr lang="es-CL" sz="2400" b="1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92207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8D436EF-3649-489E-B2B3-315B35C509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CL" sz="4400" b="1" dirty="0">
                <a:latin typeface="+mj-lt"/>
              </a:rPr>
              <a:t>Algunos antecedentes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989E6E0-7DBE-4FE3-A758-ED35520C11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7220" y="850227"/>
            <a:ext cx="10357559" cy="5024595"/>
          </a:xfrm>
        </p:spPr>
        <p:txBody>
          <a:bodyPr>
            <a:normAutofit fontScale="92500"/>
          </a:bodyPr>
          <a:lstStyle/>
          <a:p>
            <a:pPr lvl="1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es-ES" sz="2600" b="1" dirty="0">
                <a:latin typeface="+mj-lt"/>
              </a:rPr>
              <a:t>Argumentos a favor de incluirlos más explícitamente:</a:t>
            </a:r>
          </a:p>
          <a:p>
            <a:pPr lvl="2">
              <a:lnSpc>
                <a:spcPct val="100000"/>
              </a:lnSpc>
              <a:buFont typeface="Wingdings" panose="05000000000000000000" pitchFamily="2" charset="2"/>
              <a:buChar char="q"/>
            </a:pPr>
            <a:r>
              <a:rPr lang="es-ES" sz="2200" dirty="0">
                <a:latin typeface="+mj-lt"/>
              </a:rPr>
              <a:t> El resguardo de la dignidad humana y los derechos de primera generación.</a:t>
            </a:r>
          </a:p>
          <a:p>
            <a:pPr lvl="2">
              <a:lnSpc>
                <a:spcPct val="100000"/>
              </a:lnSpc>
              <a:buFont typeface="Wingdings" panose="05000000000000000000" pitchFamily="2" charset="2"/>
              <a:buChar char="q"/>
            </a:pPr>
            <a:r>
              <a:rPr lang="es-ES" sz="2200" dirty="0">
                <a:latin typeface="+mj-lt"/>
              </a:rPr>
              <a:t> La diferencia entre primera y segunda generación es sólo una cuestión de grados.</a:t>
            </a:r>
          </a:p>
          <a:p>
            <a:pPr lvl="2">
              <a:lnSpc>
                <a:spcPct val="100000"/>
              </a:lnSpc>
              <a:buFont typeface="Wingdings" panose="05000000000000000000" pitchFamily="2" charset="2"/>
              <a:buChar char="q"/>
            </a:pPr>
            <a:r>
              <a:rPr lang="es-ES" sz="2200" dirty="0">
                <a:latin typeface="+mj-lt"/>
              </a:rPr>
              <a:t> Aunque no sean tutelables, le dan cierta orientación a los tribunales.</a:t>
            </a:r>
          </a:p>
          <a:p>
            <a:pPr lvl="2">
              <a:lnSpc>
                <a:spcPct val="100000"/>
              </a:lnSpc>
              <a:buFont typeface="Wingdings" panose="05000000000000000000" pitchFamily="2" charset="2"/>
              <a:buChar char="q"/>
            </a:pPr>
            <a:r>
              <a:rPr lang="es-ES" sz="2200" dirty="0">
                <a:latin typeface="+mj-lt"/>
              </a:rPr>
              <a:t> Tienen un efecto inclusivo.</a:t>
            </a:r>
          </a:p>
          <a:p>
            <a:pPr lvl="2">
              <a:lnSpc>
                <a:spcPct val="100000"/>
              </a:lnSpc>
              <a:buFont typeface="Wingdings" panose="05000000000000000000" pitchFamily="2" charset="2"/>
              <a:buChar char="q"/>
            </a:pPr>
            <a:r>
              <a:rPr lang="es-ES" sz="2200" dirty="0">
                <a:latin typeface="+mj-lt"/>
              </a:rPr>
              <a:t> Demandados por la sociedad; nuevos consensos.</a:t>
            </a:r>
          </a:p>
          <a:p>
            <a:pPr marL="914377" lvl="2" indent="0">
              <a:lnSpc>
                <a:spcPct val="100000"/>
              </a:lnSpc>
              <a:buNone/>
            </a:pPr>
            <a:endParaRPr lang="es-ES" sz="2200" dirty="0">
              <a:latin typeface="+mj-lt"/>
            </a:endParaRPr>
          </a:p>
          <a:p>
            <a:pPr lvl="1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es-ES" sz="2600" b="1" dirty="0">
                <a:latin typeface="+mj-lt"/>
              </a:rPr>
              <a:t>Argumentos en contra de incluirlos más explícitamente:</a:t>
            </a:r>
          </a:p>
          <a:p>
            <a:pPr lvl="2">
              <a:lnSpc>
                <a:spcPct val="100000"/>
              </a:lnSpc>
              <a:buFont typeface="Wingdings" panose="05000000000000000000" pitchFamily="2" charset="2"/>
              <a:buChar char="q"/>
            </a:pPr>
            <a:r>
              <a:rPr lang="es-ES" sz="2200" b="1" dirty="0">
                <a:latin typeface="+mj-lt"/>
              </a:rPr>
              <a:t> </a:t>
            </a:r>
            <a:r>
              <a:rPr lang="es-ES" sz="2200" dirty="0">
                <a:latin typeface="+mj-lt"/>
              </a:rPr>
              <a:t>Afecta la deliberación democrática.</a:t>
            </a:r>
          </a:p>
          <a:p>
            <a:pPr lvl="2">
              <a:lnSpc>
                <a:spcPct val="100000"/>
              </a:lnSpc>
              <a:buFont typeface="Wingdings" panose="05000000000000000000" pitchFamily="2" charset="2"/>
              <a:buChar char="q"/>
            </a:pPr>
            <a:r>
              <a:rPr lang="es-ES" sz="2200" dirty="0">
                <a:latin typeface="+mj-lt"/>
              </a:rPr>
              <a:t> Se arriesga a sobrecargar la capacidad el estado.</a:t>
            </a:r>
          </a:p>
          <a:p>
            <a:pPr lvl="2">
              <a:lnSpc>
                <a:spcPct val="100000"/>
              </a:lnSpc>
              <a:buFont typeface="Wingdings" panose="05000000000000000000" pitchFamily="2" charset="2"/>
              <a:buChar char="q"/>
            </a:pPr>
            <a:r>
              <a:rPr lang="es-ES" sz="2200" dirty="0">
                <a:latin typeface="+mj-lt"/>
              </a:rPr>
              <a:t> Si no se cumplen la constitución pierde legitimidad.</a:t>
            </a:r>
          </a:p>
          <a:p>
            <a:pPr lvl="2">
              <a:lnSpc>
                <a:spcPct val="100000"/>
              </a:lnSpc>
              <a:buFont typeface="Wingdings" panose="05000000000000000000" pitchFamily="2" charset="2"/>
              <a:buChar char="q"/>
            </a:pPr>
            <a:r>
              <a:rPr lang="es-ES" sz="2200" dirty="0">
                <a:latin typeface="+mj-lt"/>
              </a:rPr>
              <a:t> Exacerba la judicialización de los derechos (con efecto en la deliberación democrática, en la carga para el estado y en equidad). </a:t>
            </a:r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832554AA-277D-4160-B013-6ED4E5FDCC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799907" y="6338245"/>
            <a:ext cx="2743200" cy="365125"/>
          </a:xfrm>
        </p:spPr>
        <p:txBody>
          <a:bodyPr/>
          <a:lstStyle/>
          <a:p>
            <a:fld id="{88F286AD-2799-C44A-A25F-7AB8C47F0729}" type="slidenum">
              <a:rPr lang="es-CL" sz="2400" b="1" smtClean="0">
                <a:solidFill>
                  <a:schemeClr val="bg1"/>
                </a:solidFill>
              </a:rPr>
              <a:t>4</a:t>
            </a:fld>
            <a:endParaRPr lang="es-CL" sz="2400" b="1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572265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8D436EF-3649-489E-B2B3-315B35C509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CL" sz="4400" b="1" dirty="0">
                <a:latin typeface="+mj-lt"/>
              </a:rPr>
              <a:t>Estado social y democrático de derecho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989E6E0-7DBE-4FE3-A758-ED35520C11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7220" y="850227"/>
            <a:ext cx="10357559" cy="5024595"/>
          </a:xfrm>
        </p:spPr>
        <p:txBody>
          <a:bodyPr>
            <a:normAutofit/>
          </a:bodyPr>
          <a:lstStyle/>
          <a:p>
            <a:pPr marL="457189" lvl="1" indent="0" algn="just">
              <a:lnSpc>
                <a:spcPct val="100000"/>
              </a:lnSpc>
              <a:buNone/>
            </a:pPr>
            <a:r>
              <a:rPr lang="es-ES" sz="2600" dirty="0">
                <a:latin typeface="+mj-lt"/>
              </a:rPr>
              <a:t> </a:t>
            </a:r>
          </a:p>
          <a:p>
            <a:pPr lvl="1"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es-ES" sz="2600" dirty="0">
                <a:latin typeface="+mj-lt"/>
              </a:rPr>
              <a:t>¿Qué queremos decir exactamente con esto?</a:t>
            </a:r>
          </a:p>
          <a:p>
            <a:pPr lvl="1"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es-ES" sz="2600" dirty="0">
                <a:latin typeface="+mj-lt"/>
              </a:rPr>
              <a:t> </a:t>
            </a:r>
            <a:r>
              <a:rPr lang="es-ES" sz="2600" b="1" dirty="0">
                <a:latin typeface="+mj-lt"/>
              </a:rPr>
              <a:t>Ejemplos</a:t>
            </a:r>
            <a:r>
              <a:rPr lang="es-ES" sz="2600" dirty="0">
                <a:latin typeface="+mj-lt"/>
              </a:rPr>
              <a:t>: Alemania (estado social); Suiza (bienestar de la población e igualdad de oportunidades como fines del estado). España. Australia.</a:t>
            </a:r>
          </a:p>
          <a:p>
            <a:pPr lvl="1"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es-ES" sz="2600" dirty="0">
                <a:latin typeface="+mj-lt"/>
              </a:rPr>
              <a:t> “El Modelo de estado social se asocia con una integración e interconexión entre el estado y la sociedad, donde el primero pasa a tener un rol relevante sobre el conjunto de la sociedad para corregir sus desequilibrios” (Esteve-Pardo, 2013).</a:t>
            </a:r>
          </a:p>
          <a:p>
            <a:pPr lvl="1"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es-ES" sz="2600" dirty="0">
                <a:latin typeface="+mj-lt"/>
              </a:rPr>
              <a:t>“…medio indispensable para hacer social y económicamente sustentables a las economías capitalistas” (Garland , 2017).</a:t>
            </a:r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832554AA-277D-4160-B013-6ED4E5FDCC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799907" y="6338245"/>
            <a:ext cx="2743200" cy="365125"/>
          </a:xfrm>
        </p:spPr>
        <p:txBody>
          <a:bodyPr/>
          <a:lstStyle/>
          <a:p>
            <a:fld id="{88F286AD-2799-C44A-A25F-7AB8C47F0729}" type="slidenum">
              <a:rPr lang="es-CL" sz="2400" b="1" smtClean="0">
                <a:solidFill>
                  <a:schemeClr val="bg1"/>
                </a:solidFill>
              </a:rPr>
              <a:t>5</a:t>
            </a:fld>
            <a:endParaRPr lang="es-CL" sz="2400" b="1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31304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8D436EF-3649-489E-B2B3-315B35C509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CL" sz="4400" b="1" dirty="0">
                <a:latin typeface="+mj-lt"/>
              </a:rPr>
              <a:t>Estados social y democrático de derecho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989E6E0-7DBE-4FE3-A758-ED35520C11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7220" y="850227"/>
            <a:ext cx="10357559" cy="5024595"/>
          </a:xfrm>
        </p:spPr>
        <p:txBody>
          <a:bodyPr>
            <a:normAutofit/>
          </a:bodyPr>
          <a:lstStyle/>
          <a:p>
            <a:pPr marL="457189" lvl="1" indent="0" algn="just">
              <a:lnSpc>
                <a:spcPct val="100000"/>
              </a:lnSpc>
              <a:buNone/>
            </a:pPr>
            <a:r>
              <a:rPr lang="es-ES" sz="2600" dirty="0">
                <a:latin typeface="+mj-lt"/>
              </a:rPr>
              <a:t> </a:t>
            </a:r>
          </a:p>
          <a:p>
            <a:pPr lvl="1"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es-ES" sz="2600" dirty="0">
                <a:latin typeface="+mj-lt"/>
              </a:rPr>
              <a:t>¿Estado de bienestar?</a:t>
            </a:r>
          </a:p>
          <a:p>
            <a:pPr lvl="1"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es-ES" sz="2600" dirty="0">
                <a:latin typeface="+mj-lt"/>
              </a:rPr>
              <a:t> Condiciones (ver Abud, Quiroga y Ugarte, CEP 2023):</a:t>
            </a:r>
          </a:p>
          <a:p>
            <a:pPr lvl="2" algn="just">
              <a:lnSpc>
                <a:spcPct val="100000"/>
              </a:lnSpc>
              <a:buFont typeface="Wingdings" panose="05000000000000000000" pitchFamily="2" charset="2"/>
              <a:buChar char="q"/>
            </a:pPr>
            <a:r>
              <a:rPr lang="es-ES" sz="2200" dirty="0">
                <a:latin typeface="+mj-lt"/>
              </a:rPr>
              <a:t> Estado eficiente en la provisión de derechos sociales. Recuperación de confianzas institucionales.</a:t>
            </a:r>
          </a:p>
          <a:p>
            <a:pPr lvl="2" algn="just">
              <a:lnSpc>
                <a:spcPct val="100000"/>
              </a:lnSpc>
              <a:buFont typeface="Wingdings" panose="05000000000000000000" pitchFamily="2" charset="2"/>
              <a:buChar char="q"/>
            </a:pPr>
            <a:r>
              <a:rPr lang="es-ES" sz="2200" dirty="0">
                <a:latin typeface="+mj-lt"/>
              </a:rPr>
              <a:t> Avanzar a una mayor homogeneización de la calidad de los servicios sociales, y diseñar un marco regulatorio adecuado que permita una correcta articulación entre proveedores públicos y privados.</a:t>
            </a:r>
          </a:p>
          <a:p>
            <a:pPr lvl="2" algn="just">
              <a:lnSpc>
                <a:spcPct val="100000"/>
              </a:lnSpc>
              <a:buFont typeface="Wingdings" panose="05000000000000000000" pitchFamily="2" charset="2"/>
              <a:buChar char="q"/>
            </a:pPr>
            <a:r>
              <a:rPr lang="es-ES" sz="2200" dirty="0">
                <a:latin typeface="+mj-lt"/>
              </a:rPr>
              <a:t> Pacto fiscal que permita la recaudación necesaria. Importancia del crecimiento, de la eficiencia del gasto y de los desafíos demográficos entre otros.</a:t>
            </a:r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832554AA-277D-4160-B013-6ED4E5FDCC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799907" y="6338245"/>
            <a:ext cx="2743200" cy="365125"/>
          </a:xfrm>
        </p:spPr>
        <p:txBody>
          <a:bodyPr/>
          <a:lstStyle/>
          <a:p>
            <a:fld id="{88F286AD-2799-C44A-A25F-7AB8C47F0729}" type="slidenum">
              <a:rPr lang="es-CL" sz="2400" b="1" smtClean="0">
                <a:solidFill>
                  <a:schemeClr val="bg1"/>
                </a:solidFill>
              </a:rPr>
              <a:t>6</a:t>
            </a:fld>
            <a:endParaRPr lang="es-CL" sz="2400" b="1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967954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8D436EF-3649-489E-B2B3-315B35C509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CL" sz="4400" b="1" dirty="0">
                <a:latin typeface="+mj-lt"/>
              </a:rPr>
              <a:t>Algunos principios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989E6E0-7DBE-4FE3-A758-ED35520C11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7220" y="850227"/>
            <a:ext cx="10357559" cy="5024595"/>
          </a:xfrm>
        </p:spPr>
        <p:txBody>
          <a:bodyPr>
            <a:normAutofit/>
          </a:bodyPr>
          <a:lstStyle/>
          <a:p>
            <a:pPr marL="457189" lvl="1" indent="0" algn="just">
              <a:lnSpc>
                <a:spcPct val="100000"/>
              </a:lnSpc>
              <a:buNone/>
            </a:pPr>
            <a:r>
              <a:rPr lang="es-ES" sz="2600" dirty="0">
                <a:latin typeface="+mj-lt"/>
              </a:rPr>
              <a:t> </a:t>
            </a:r>
          </a:p>
          <a:p>
            <a:pPr marL="457189" lvl="1" indent="0" algn="just">
              <a:lnSpc>
                <a:spcPct val="100000"/>
              </a:lnSpc>
              <a:buNone/>
            </a:pPr>
            <a:endParaRPr lang="es-ES" sz="3600" dirty="0">
              <a:latin typeface="+mj-lt"/>
            </a:endParaRPr>
          </a:p>
          <a:p>
            <a:pPr lvl="1"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es-ES" sz="3600" dirty="0">
                <a:latin typeface="+mj-lt"/>
              </a:rPr>
              <a:t> Resguardo de las libertades.</a:t>
            </a:r>
          </a:p>
          <a:p>
            <a:pPr lvl="1"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es-ES" sz="3600" dirty="0">
                <a:latin typeface="+mj-lt"/>
              </a:rPr>
              <a:t> Provisión mixta.</a:t>
            </a:r>
          </a:p>
          <a:p>
            <a:pPr lvl="1"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es-ES" sz="3600" dirty="0">
                <a:latin typeface="+mj-lt"/>
              </a:rPr>
              <a:t> Progresivos.</a:t>
            </a:r>
          </a:p>
          <a:p>
            <a:pPr lvl="1"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endParaRPr lang="es-ES" sz="2800" dirty="0">
              <a:latin typeface="+mj-lt"/>
            </a:endParaRPr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832554AA-277D-4160-B013-6ED4E5FDCC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799907" y="6338245"/>
            <a:ext cx="2743200" cy="365125"/>
          </a:xfrm>
        </p:spPr>
        <p:txBody>
          <a:bodyPr/>
          <a:lstStyle/>
          <a:p>
            <a:fld id="{88F286AD-2799-C44A-A25F-7AB8C47F0729}" type="slidenum">
              <a:rPr lang="es-CL" sz="2400" b="1" smtClean="0">
                <a:solidFill>
                  <a:schemeClr val="bg1"/>
                </a:solidFill>
              </a:rPr>
              <a:t>7</a:t>
            </a:fld>
            <a:endParaRPr lang="es-CL" sz="2400" b="1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2322525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8D436EF-3649-489E-B2B3-315B35C509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CL" sz="4400" b="1" dirty="0">
                <a:latin typeface="+mj-lt"/>
              </a:rPr>
              <a:t>Sobre la tutela de los derechos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989E6E0-7DBE-4FE3-A758-ED35520C11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7220" y="850227"/>
            <a:ext cx="10357559" cy="5024595"/>
          </a:xfrm>
        </p:spPr>
        <p:txBody>
          <a:bodyPr>
            <a:normAutofit/>
          </a:bodyPr>
          <a:lstStyle/>
          <a:p>
            <a:pPr marL="457189" lvl="1" indent="0" algn="just">
              <a:lnSpc>
                <a:spcPct val="100000"/>
              </a:lnSpc>
              <a:buNone/>
            </a:pPr>
            <a:r>
              <a:rPr lang="es-ES" sz="2600" dirty="0">
                <a:latin typeface="+mj-lt"/>
              </a:rPr>
              <a:t> </a:t>
            </a:r>
          </a:p>
          <a:p>
            <a:pPr lvl="1"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es-ES" sz="2600" dirty="0">
                <a:latin typeface="+mj-lt"/>
              </a:rPr>
              <a:t> Ya se ha mencionado que hay distintos modelos.</a:t>
            </a:r>
          </a:p>
          <a:p>
            <a:pPr lvl="1"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es-ES" sz="2600" dirty="0">
                <a:latin typeface="+mj-lt"/>
              </a:rPr>
              <a:t> Riesgos del tutelaje en la Constitución.</a:t>
            </a:r>
          </a:p>
          <a:p>
            <a:pPr lvl="2" algn="just">
              <a:lnSpc>
                <a:spcPct val="100000"/>
              </a:lnSpc>
              <a:buFont typeface="Wingdings" panose="05000000000000000000" pitchFamily="2" charset="2"/>
              <a:buChar char="q"/>
            </a:pPr>
            <a:r>
              <a:rPr lang="es-ES" sz="2400" dirty="0">
                <a:latin typeface="+mj-lt"/>
              </a:rPr>
              <a:t> Judicialización.</a:t>
            </a:r>
          </a:p>
          <a:p>
            <a:pPr lvl="2" algn="just">
              <a:lnSpc>
                <a:spcPct val="100000"/>
              </a:lnSpc>
              <a:buFont typeface="Wingdings" panose="05000000000000000000" pitchFamily="2" charset="2"/>
              <a:buChar char="q"/>
            </a:pPr>
            <a:r>
              <a:rPr lang="es-ES" sz="2400" dirty="0">
                <a:latin typeface="+mj-lt"/>
              </a:rPr>
              <a:t> Afecta el proceso democrático.</a:t>
            </a:r>
          </a:p>
          <a:p>
            <a:pPr lvl="2" algn="just">
              <a:lnSpc>
                <a:spcPct val="110000"/>
              </a:lnSpc>
              <a:buFont typeface="Wingdings" panose="05000000000000000000" pitchFamily="2" charset="2"/>
              <a:buChar char="q"/>
            </a:pPr>
            <a:r>
              <a:rPr lang="es-ES" sz="2400" dirty="0">
                <a:latin typeface="+mj-lt"/>
              </a:rPr>
              <a:t> Riesgos fiscales.</a:t>
            </a:r>
          </a:p>
          <a:p>
            <a:pPr lvl="2" algn="just">
              <a:lnSpc>
                <a:spcPct val="110000"/>
              </a:lnSpc>
              <a:buFont typeface="Wingdings" panose="05000000000000000000" pitchFamily="2" charset="2"/>
              <a:buChar char="q"/>
            </a:pPr>
            <a:r>
              <a:rPr lang="es-ES" sz="2400" dirty="0">
                <a:latin typeface="+mj-lt"/>
              </a:rPr>
              <a:t> Riesgos en equidad (Landau, 2012).</a:t>
            </a:r>
          </a:p>
          <a:p>
            <a:pPr lvl="1"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es-ES" sz="2600" dirty="0">
                <a:latin typeface="+mj-lt"/>
              </a:rPr>
              <a:t> </a:t>
            </a:r>
            <a:r>
              <a:rPr lang="es-ES" sz="2600" b="1" dirty="0">
                <a:latin typeface="+mj-lt"/>
              </a:rPr>
              <a:t>Ejemplo</a:t>
            </a:r>
            <a:r>
              <a:rPr lang="es-ES" sz="2600" dirty="0">
                <a:latin typeface="+mj-lt"/>
              </a:rPr>
              <a:t>: España. Se consagran en la Constitución, pero ésta deja establecido expresamente que sólo “podrán ser alegados ante la jurisprudencia ordinaria de acuerdo con las leyes que los desarrollen”.</a:t>
            </a:r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832554AA-277D-4160-B013-6ED4E5FDCC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799907" y="6338245"/>
            <a:ext cx="2743200" cy="365125"/>
          </a:xfrm>
        </p:spPr>
        <p:txBody>
          <a:bodyPr/>
          <a:lstStyle/>
          <a:p>
            <a:fld id="{88F286AD-2799-C44A-A25F-7AB8C47F0729}" type="slidenum">
              <a:rPr lang="es-CL" sz="2400" b="1" smtClean="0">
                <a:solidFill>
                  <a:schemeClr val="bg1"/>
                </a:solidFill>
              </a:rPr>
              <a:t>8</a:t>
            </a:fld>
            <a:endParaRPr lang="es-CL" sz="2400" b="1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1313167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8D436EF-3649-489E-B2B3-315B35C509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CL" sz="4400" b="1" dirty="0">
                <a:latin typeface="+mj-lt"/>
              </a:rPr>
              <a:t>Sobre la progresividad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989E6E0-7DBE-4FE3-A758-ED35520C11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7220" y="850227"/>
            <a:ext cx="10357559" cy="5024595"/>
          </a:xfrm>
        </p:spPr>
        <p:txBody>
          <a:bodyPr>
            <a:normAutofit/>
          </a:bodyPr>
          <a:lstStyle/>
          <a:p>
            <a:pPr marL="457189" lvl="1" indent="0" algn="just">
              <a:lnSpc>
                <a:spcPct val="100000"/>
              </a:lnSpc>
              <a:buNone/>
            </a:pPr>
            <a:r>
              <a:rPr lang="es-ES" sz="2600" dirty="0">
                <a:latin typeface="+mj-lt"/>
              </a:rPr>
              <a:t> </a:t>
            </a:r>
          </a:p>
          <a:p>
            <a:pPr lvl="1"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es-ES" sz="2600" dirty="0">
                <a:latin typeface="+mj-lt"/>
              </a:rPr>
              <a:t> </a:t>
            </a:r>
            <a:r>
              <a:rPr lang="es-ES" sz="2800" dirty="0">
                <a:latin typeface="+mj-lt"/>
              </a:rPr>
              <a:t>Diferentes interpretaciones.</a:t>
            </a:r>
          </a:p>
          <a:p>
            <a:pPr marL="457189" lvl="1" indent="0" algn="just">
              <a:lnSpc>
                <a:spcPct val="100000"/>
              </a:lnSpc>
              <a:buNone/>
            </a:pPr>
            <a:endParaRPr lang="es-ES" sz="2800" dirty="0">
              <a:latin typeface="+mj-lt"/>
            </a:endParaRPr>
          </a:p>
          <a:p>
            <a:pPr lvl="1"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es-ES" sz="2800" dirty="0">
                <a:latin typeface="+mj-lt"/>
              </a:rPr>
              <a:t> Hay que ser muy cuidadoso con el sentido que se le da a esto:</a:t>
            </a:r>
          </a:p>
          <a:p>
            <a:pPr lvl="2" algn="just">
              <a:lnSpc>
                <a:spcPct val="100000"/>
              </a:lnSpc>
              <a:buFont typeface="Wingdings" panose="05000000000000000000" pitchFamily="2" charset="2"/>
              <a:buChar char="q"/>
            </a:pPr>
            <a:r>
              <a:rPr lang="es-ES" sz="2200" dirty="0">
                <a:latin typeface="+mj-lt"/>
              </a:rPr>
              <a:t> </a:t>
            </a:r>
            <a:r>
              <a:rPr lang="es-ES" sz="2200" b="1" dirty="0">
                <a:latin typeface="+mj-lt"/>
              </a:rPr>
              <a:t>Ejemplo 1</a:t>
            </a:r>
            <a:r>
              <a:rPr lang="es-ES" sz="2200" dirty="0">
                <a:latin typeface="+mj-lt"/>
              </a:rPr>
              <a:t>: servicios que ya no se requieren, o que se quiere cambiar por otros. Necesaria flexibilidad.</a:t>
            </a:r>
          </a:p>
          <a:p>
            <a:pPr lvl="2" algn="just">
              <a:lnSpc>
                <a:spcPct val="100000"/>
              </a:lnSpc>
              <a:buFont typeface="Wingdings" panose="05000000000000000000" pitchFamily="2" charset="2"/>
              <a:buChar char="q"/>
            </a:pPr>
            <a:r>
              <a:rPr lang="es-ES" sz="2200" dirty="0">
                <a:latin typeface="+mj-lt"/>
              </a:rPr>
              <a:t> </a:t>
            </a:r>
            <a:r>
              <a:rPr lang="es-ES" sz="2200" b="1" dirty="0">
                <a:latin typeface="+mj-lt"/>
              </a:rPr>
              <a:t>Ejemplo 2</a:t>
            </a:r>
            <a:r>
              <a:rPr lang="es-ES" sz="2200" dirty="0">
                <a:latin typeface="+mj-lt"/>
              </a:rPr>
              <a:t>: pensiones.</a:t>
            </a:r>
          </a:p>
          <a:p>
            <a:pPr marL="914377" lvl="2" indent="0" algn="just">
              <a:lnSpc>
                <a:spcPct val="100000"/>
              </a:lnSpc>
              <a:buNone/>
            </a:pPr>
            <a:endParaRPr lang="es-ES" sz="2200" dirty="0">
              <a:latin typeface="+mj-lt"/>
            </a:endParaRPr>
          </a:p>
          <a:p>
            <a:pPr lvl="1"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es-ES" sz="2800" dirty="0">
                <a:latin typeface="+mj-lt"/>
              </a:rPr>
              <a:t> Importante la relación con la responsabilidad fiscal. Casos de crisis.</a:t>
            </a:r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832554AA-277D-4160-B013-6ED4E5FDCC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799907" y="6338245"/>
            <a:ext cx="2743200" cy="365125"/>
          </a:xfrm>
        </p:spPr>
        <p:txBody>
          <a:bodyPr/>
          <a:lstStyle/>
          <a:p>
            <a:fld id="{88F286AD-2799-C44A-A25F-7AB8C47F0729}" type="slidenum">
              <a:rPr lang="es-CL" sz="2400" b="1" smtClean="0">
                <a:solidFill>
                  <a:schemeClr val="bg1"/>
                </a:solidFill>
              </a:rPr>
              <a:t>9</a:t>
            </a:fld>
            <a:endParaRPr lang="es-CL" sz="2400" b="1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485961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6038</TotalTime>
  <Words>937</Words>
  <Application>Microsoft Office PowerPoint</Application>
  <PresentationFormat>Panorámica</PresentationFormat>
  <Paragraphs>103</Paragraphs>
  <Slides>12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12</vt:i4>
      </vt:variant>
    </vt:vector>
  </HeadingPairs>
  <TitlesOfParts>
    <vt:vector size="18" baseType="lpstr">
      <vt:lpstr>Arial</vt:lpstr>
      <vt:lpstr>Calibri</vt:lpstr>
      <vt:lpstr>Calibri Light</vt:lpstr>
      <vt:lpstr>Century Schoolbook</vt:lpstr>
      <vt:lpstr>Wingdings</vt:lpstr>
      <vt:lpstr>Tema de Office</vt:lpstr>
      <vt:lpstr>Presentación a subcomisión de derechos económicos, sociales, culturales y ambientales</vt:lpstr>
      <vt:lpstr>Temas y consideraciones</vt:lpstr>
      <vt:lpstr>Algunos antecedentes</vt:lpstr>
      <vt:lpstr>Algunos antecedentes</vt:lpstr>
      <vt:lpstr>Estado social y democrático de derecho</vt:lpstr>
      <vt:lpstr>Estados social y democrático de derecho</vt:lpstr>
      <vt:lpstr>Algunos principios</vt:lpstr>
      <vt:lpstr>Sobre la tutela de los derechos</vt:lpstr>
      <vt:lpstr>Sobre la progresividad</vt:lpstr>
      <vt:lpstr>Sobre el financiamiento</vt:lpstr>
      <vt:lpstr>Alguna evidencia</vt:lpstr>
      <vt:lpstr>Presentación a subcomisión de derechos económicos, sociales, culturales y ambientales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Política y actualidad económica</dc:title>
  <dc:creator>Alejandra Benítez</dc:creator>
  <cp:lastModifiedBy>Mario Rebolledo</cp:lastModifiedBy>
  <cp:revision>111</cp:revision>
  <cp:lastPrinted>2023-03-23T15:24:07Z</cp:lastPrinted>
  <dcterms:created xsi:type="dcterms:W3CDTF">2019-09-24T16:38:39Z</dcterms:created>
  <dcterms:modified xsi:type="dcterms:W3CDTF">2023-03-27T12:40:24Z</dcterms:modified>
</cp:coreProperties>
</file>